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.xml" ContentType="application/vnd.openxmlformats-officedocument.presentationml.notesSlid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2.xml" ContentType="application/vnd.openxmlformats-officedocument.drawingml.chartshapes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3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5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6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7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8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9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0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1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2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3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4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5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6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7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8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9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40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1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42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3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4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45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6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7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8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9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50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51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52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53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4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339" r:id="rId3"/>
    <p:sldId id="294" r:id="rId4"/>
    <p:sldId id="344" r:id="rId5"/>
    <p:sldId id="292" r:id="rId6"/>
    <p:sldId id="293" r:id="rId7"/>
    <p:sldId id="295" r:id="rId8"/>
    <p:sldId id="296" r:id="rId9"/>
    <p:sldId id="297" r:id="rId10"/>
    <p:sldId id="298" r:id="rId11"/>
    <p:sldId id="345" r:id="rId12"/>
    <p:sldId id="346" r:id="rId13"/>
    <p:sldId id="299" r:id="rId14"/>
    <p:sldId id="300" r:id="rId15"/>
    <p:sldId id="348" r:id="rId16"/>
    <p:sldId id="301" r:id="rId17"/>
    <p:sldId id="302" r:id="rId18"/>
    <p:sldId id="349" r:id="rId19"/>
    <p:sldId id="355" r:id="rId20"/>
    <p:sldId id="303" r:id="rId21"/>
    <p:sldId id="304" r:id="rId22"/>
    <p:sldId id="350" r:id="rId23"/>
    <p:sldId id="305" r:id="rId24"/>
    <p:sldId id="306" r:id="rId25"/>
    <p:sldId id="351" r:id="rId26"/>
    <p:sldId id="308" r:id="rId27"/>
    <p:sldId id="340" r:id="rId28"/>
    <p:sldId id="341" r:id="rId29"/>
    <p:sldId id="342" r:id="rId30"/>
    <p:sldId id="343" r:id="rId31"/>
    <p:sldId id="310" r:id="rId32"/>
    <p:sldId id="352" r:id="rId33"/>
    <p:sldId id="309" r:id="rId34"/>
    <p:sldId id="356" r:id="rId35"/>
    <p:sldId id="312" r:id="rId36"/>
    <p:sldId id="353" r:id="rId37"/>
    <p:sldId id="311" r:id="rId38"/>
    <p:sldId id="357" r:id="rId39"/>
    <p:sldId id="313" r:id="rId40"/>
    <p:sldId id="314" r:id="rId41"/>
    <p:sldId id="315" r:id="rId42"/>
    <p:sldId id="316" r:id="rId43"/>
    <p:sldId id="317" r:id="rId44"/>
    <p:sldId id="354" r:id="rId45"/>
    <p:sldId id="358" r:id="rId46"/>
    <p:sldId id="319" r:id="rId47"/>
    <p:sldId id="318" r:id="rId48"/>
    <p:sldId id="320" r:id="rId49"/>
    <p:sldId id="321" r:id="rId50"/>
    <p:sldId id="322" r:id="rId51"/>
    <p:sldId id="323" r:id="rId52"/>
    <p:sldId id="324" r:id="rId53"/>
    <p:sldId id="325" r:id="rId54"/>
    <p:sldId id="326" r:id="rId55"/>
    <p:sldId id="368" r:id="rId56"/>
    <p:sldId id="329" r:id="rId57"/>
    <p:sldId id="369" r:id="rId58"/>
    <p:sldId id="332" r:id="rId59"/>
    <p:sldId id="364" r:id="rId60"/>
    <p:sldId id="370" r:id="rId61"/>
    <p:sldId id="362" r:id="rId62"/>
    <p:sldId id="363" r:id="rId63"/>
    <p:sldId id="371" r:id="rId64"/>
    <p:sldId id="372" r:id="rId65"/>
    <p:sldId id="373" r:id="rId66"/>
    <p:sldId id="374" r:id="rId67"/>
    <p:sldId id="375" r:id="rId68"/>
    <p:sldId id="376" r:id="rId69"/>
    <p:sldId id="378" r:id="rId70"/>
    <p:sldId id="379" r:id="rId7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jana Ivanek-Martinčić" initials="MIM" lastIdx="9" clrIdx="0">
    <p:extLst>
      <p:ext uri="{19B8F6BF-5375-455C-9EA6-DF929625EA0E}">
        <p15:presenceInfo xmlns:p15="http://schemas.microsoft.com/office/powerpoint/2012/main" userId="S::mivanek@vguk.hr::471ed379-fe03-4268-8b6b-e0d0f92de479" providerId="AD"/>
      </p:ext>
    </p:extLst>
  </p:cmAuthor>
  <p:cmAuthor id="2" name="Marijana Vrbančić Igrić" initials="MV" lastIdx="1" clrIdx="1">
    <p:extLst>
      <p:ext uri="{19B8F6BF-5375-455C-9EA6-DF929625EA0E}">
        <p15:presenceInfo xmlns:p15="http://schemas.microsoft.com/office/powerpoint/2012/main" userId="S::mvrbancic@vguk.hr::d57632a0-0b16-47c8-9289-5d543fa8682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rednji stil 2 - Isticanj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rednji stil 2 - Isticanj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2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KVALITETA%20POSAO\NOVE%20ANKETE\ALUMNI\2024\moji%20grafikoni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Grafikon%20u%20programu%20Microsoft%20PowerPoint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Grafikon%204%20u%20programu%20Microsoft%20PowerPoint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Preddiplomski/prijediplomski stručni studij Poljoprivreda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40199514333015"/>
          <c:y val="0.32276746975271986"/>
          <c:w val="0.76289285526879969"/>
          <c:h val="0.6468744627728797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8DE-4CED-89F3-3D70B72BA5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8DE-4CED-89F3-3D70B72BA5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8DE-4CED-89F3-3D70B72BA52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8DE-4CED-89F3-3D70B72BA524}"/>
              </c:ext>
            </c:extLst>
          </c:dPt>
          <c:dLbls>
            <c:dLbl>
              <c:idx val="0"/>
              <c:layout>
                <c:manualLayout>
                  <c:x val="-1.4532410299146968E-2"/>
                  <c:y val="8.58296222863034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DE-4CED-89F3-3D70B72BA524}"/>
                </c:ext>
              </c:extLst>
            </c:dLbl>
            <c:dLbl>
              <c:idx val="1"/>
              <c:layout>
                <c:manualLayout>
                  <c:x val="2.0760586141638526E-3"/>
                  <c:y val="5.0961338232492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DE-4CED-89F3-3D70B72BA52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38DE-4CED-89F3-3D70B72BA52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38DE-4CED-89F3-3D70B72BA52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'1.'!$D$5:$D$8</c:f>
              <c:strCache>
                <c:ptCount val="4"/>
                <c:pt idx="0">
                  <c:v>Bilinogojstvo</c:v>
                </c:pt>
                <c:pt idx="1">
                  <c:v>Zootehnika</c:v>
                </c:pt>
                <c:pt idx="2">
                  <c:v>Menadžment u poljoprivredi</c:v>
                </c:pt>
                <c:pt idx="3">
                  <c:v>Razlikovna godina - smjer Bilinogojstvo</c:v>
                </c:pt>
              </c:strCache>
            </c:strRef>
          </c:cat>
          <c:val>
            <c:numRef>
              <c:f>'1.'!$F$5:$F$8</c:f>
              <c:numCache>
                <c:formatCode>General</c:formatCode>
                <c:ptCount val="4"/>
                <c:pt idx="0">
                  <c:v>49</c:v>
                </c:pt>
                <c:pt idx="1">
                  <c:v>10</c:v>
                </c:pt>
                <c:pt idx="2">
                  <c:v>16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DE-4CED-89F3-3D70B72BA52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Preddiplomski/prijediplomski stručni studij Poljoprivreda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292328902783575"/>
          <c:y val="0.33168146820522115"/>
          <c:w val="0.73032276020984432"/>
          <c:h val="0.5780692886534962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216-42B4-8167-6BE68546A64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216-42B4-8167-6BE68546A64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216-42B4-8167-6BE68546A64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6216-42B4-8167-6BE68546A64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216-42B4-8167-6BE68546A64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6216-42B4-8167-6BE68546A64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6216-42B4-8167-6BE68546A64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6216-42B4-8167-6BE68546A6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'4.'!$F$15:$I$15</c:f>
              <c:strCache>
                <c:ptCount val="4"/>
                <c:pt idx="0">
                  <c:v>Ne</c:v>
                </c:pt>
                <c:pt idx="1">
                  <c:v>Radio/la sam preko student servisa</c:v>
                </c:pt>
                <c:pt idx="2">
                  <c:v>Bio/bila sam u stalnom radnom odnosu</c:v>
                </c:pt>
                <c:pt idx="3">
                  <c:v>Bio/bila sam član/članica ili vlasnik/vlasnica OPG-a</c:v>
                </c:pt>
              </c:strCache>
            </c:strRef>
          </c:cat>
          <c:val>
            <c:numRef>
              <c:f>'4.'!$F$20:$I$20</c:f>
              <c:numCache>
                <c:formatCode>General</c:formatCode>
                <c:ptCount val="4"/>
                <c:pt idx="0">
                  <c:v>19</c:v>
                </c:pt>
                <c:pt idx="1">
                  <c:v>32</c:v>
                </c:pt>
                <c:pt idx="2">
                  <c:v>13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16-42B4-8167-6BE68546A64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Specijalistički diplomski/diplomski stručni studij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462550876792574"/>
          <c:y val="0.35429748446309017"/>
          <c:w val="0.67693255734337565"/>
          <c:h val="0.5583953543534249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945-46DB-BE3F-41A9072404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945-46DB-BE3F-41A9072404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C945-46DB-BE3F-41A9072404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C945-46DB-BE3F-41A9072404E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945-46DB-BE3F-41A9072404E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945-46DB-BE3F-41A9072404E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945-46DB-BE3F-41A9072404E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C945-46DB-BE3F-41A9072404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'4.'!$F$15:$I$15</c:f>
              <c:strCache>
                <c:ptCount val="4"/>
                <c:pt idx="0">
                  <c:v>Ne</c:v>
                </c:pt>
                <c:pt idx="1">
                  <c:v>Radio/la sam preko student servisa</c:v>
                </c:pt>
                <c:pt idx="2">
                  <c:v>Bio/bila sam u stalnom radnom odnosu</c:v>
                </c:pt>
                <c:pt idx="3">
                  <c:v>Bio/bila sam član/članica ili vlasnik/vlasnica OPG-a</c:v>
                </c:pt>
              </c:strCache>
            </c:strRef>
          </c:cat>
          <c:val>
            <c:numRef>
              <c:f>'4.'!$F$26:$I$26</c:f>
              <c:numCache>
                <c:formatCode>General</c:formatCode>
                <c:ptCount val="4"/>
                <c:pt idx="0">
                  <c:v>4</c:v>
                </c:pt>
                <c:pt idx="1">
                  <c:v>9</c:v>
                </c:pt>
                <c:pt idx="2">
                  <c:v>17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945-46DB-BE3F-41A9072404E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3"/>
          <c:order val="2"/>
          <c:tx>
            <c:strRef>
              <c:f>'5.'!$H$5</c:f>
              <c:strCache>
                <c:ptCount val="1"/>
                <c:pt idx="0">
                  <c:v>Veleučilištu u Križevcima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'5.'!$D$6:$D$9</c:f>
              <c:strCache>
                <c:ptCount val="4"/>
                <c:pt idx="0">
                  <c:v>Bilinogojstvo</c:v>
                </c:pt>
                <c:pt idx="1">
                  <c:v>Zootehnika</c:v>
                </c:pt>
                <c:pt idx="2">
                  <c:v>Menadžment u poljoprivredi</c:v>
                </c:pt>
                <c:pt idx="3">
                  <c:v>Razlikovna godina - smjer Bilinogojstvo</c:v>
                </c:pt>
              </c:strCache>
              <c:extLst/>
            </c:strRef>
          </c:cat>
          <c:val>
            <c:numRef>
              <c:f>'5.'!$H$6:$H$9</c:f>
              <c:numCache>
                <c:formatCode>General</c:formatCode>
                <c:ptCount val="4"/>
                <c:pt idx="0">
                  <c:v>13</c:v>
                </c:pt>
                <c:pt idx="1">
                  <c:v>2</c:v>
                </c:pt>
                <c:pt idx="2">
                  <c:v>6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18-4273-8B94-04AB7A3B5B3C}"/>
            </c:ext>
          </c:extLst>
        </c:ser>
        <c:ser>
          <c:idx val="4"/>
          <c:order val="3"/>
          <c:tx>
            <c:strRef>
              <c:f>'5.'!$I$5</c:f>
              <c:strCache>
                <c:ptCount val="1"/>
                <c:pt idx="0">
                  <c:v>Fakultetu agrobiotehničkih znanosti Sveučilišta u Osijeku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'5.'!$D$6:$D$9</c:f>
              <c:strCache>
                <c:ptCount val="4"/>
                <c:pt idx="0">
                  <c:v>Bilinogojstvo</c:v>
                </c:pt>
                <c:pt idx="1">
                  <c:v>Zootehnika</c:v>
                </c:pt>
                <c:pt idx="2">
                  <c:v>Menadžment u poljoprivredi</c:v>
                </c:pt>
                <c:pt idx="3">
                  <c:v>Razlikovna godina - smjer Bilinogojstvo</c:v>
                </c:pt>
              </c:strCache>
              <c:extLst/>
            </c:strRef>
          </c:cat>
          <c:val>
            <c:numRef>
              <c:f>'5.'!$I$6:$I$9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18-4273-8B94-04AB7A3B5B3C}"/>
            </c:ext>
          </c:extLst>
        </c:ser>
        <c:ser>
          <c:idx val="5"/>
          <c:order val="4"/>
          <c:tx>
            <c:strRef>
              <c:f>'5.'!$J$5</c:f>
              <c:strCache>
                <c:ptCount val="1"/>
                <c:pt idx="0">
                  <c:v> Agronomskom fakultetu Sveučilišta u Zagrebu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'5.'!$D$6:$D$9</c:f>
              <c:strCache>
                <c:ptCount val="4"/>
                <c:pt idx="0">
                  <c:v>Bilinogojstvo</c:v>
                </c:pt>
                <c:pt idx="1">
                  <c:v>Zootehnika</c:v>
                </c:pt>
                <c:pt idx="2">
                  <c:v>Menadžment u poljoprivredi</c:v>
                </c:pt>
                <c:pt idx="3">
                  <c:v>Razlikovna godina - smjer Bilinogojstvo</c:v>
                </c:pt>
              </c:strCache>
              <c:extLst/>
            </c:strRef>
          </c:cat>
          <c:val>
            <c:numRef>
              <c:f>'5.'!$J$6:$J$9</c:f>
              <c:numCache>
                <c:formatCode>General</c:formatCode>
                <c:ptCount val="4"/>
                <c:pt idx="0">
                  <c:v>4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18-4273-8B94-04AB7A3B5B3C}"/>
            </c:ext>
          </c:extLst>
        </c:ser>
        <c:ser>
          <c:idx val="6"/>
          <c:order val="5"/>
          <c:tx>
            <c:strRef>
              <c:f>'5.'!$K$5</c:f>
              <c:strCache>
                <c:ptCount val="1"/>
                <c:pt idx="0">
                  <c:v> Nisam nastavio studiranje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'5.'!$D$6:$D$9</c:f>
              <c:strCache>
                <c:ptCount val="4"/>
                <c:pt idx="0">
                  <c:v>Bilinogojstvo</c:v>
                </c:pt>
                <c:pt idx="1">
                  <c:v>Zootehnika</c:v>
                </c:pt>
                <c:pt idx="2">
                  <c:v>Menadžment u poljoprivredi</c:v>
                </c:pt>
                <c:pt idx="3">
                  <c:v>Razlikovna godina - smjer Bilinogojstvo</c:v>
                </c:pt>
              </c:strCache>
              <c:extLst/>
            </c:strRef>
          </c:cat>
          <c:val>
            <c:numRef>
              <c:f>'5.'!$K$6:$K$9</c:f>
              <c:numCache>
                <c:formatCode>General</c:formatCode>
                <c:ptCount val="4"/>
                <c:pt idx="0">
                  <c:v>29</c:v>
                </c:pt>
                <c:pt idx="1">
                  <c:v>6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18-4273-8B94-04AB7A3B5B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9"/>
        <c:overlap val="23"/>
        <c:axId val="393896848"/>
        <c:axId val="39389396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'5.'!$E$5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r-Latn-R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'5.'!$D$6:$D$9</c15:sqref>
                        </c15:formulaRef>
                      </c:ext>
                    </c:extLst>
                    <c:strCache>
                      <c:ptCount val="4"/>
                      <c:pt idx="0">
                        <c:v>Bilinogojstvo</c:v>
                      </c:pt>
                      <c:pt idx="1">
                        <c:v>Zootehnika</c:v>
                      </c:pt>
                      <c:pt idx="2">
                        <c:v>Menadžment u poljoprivredi</c:v>
                      </c:pt>
                      <c:pt idx="3">
                        <c:v>Razlikovna godina - smjer Bilinogojstvo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'5.'!$E$6:$E$9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EE18-4273-8B94-04AB7A3B5B3C}"/>
                  </c:ext>
                </c:extLst>
              </c15:ser>
            </c15:filteredBarSeries>
            <c15:filteredBarSeries>
              <c15:ser>
                <c:idx val="2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'5.'!$G$5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r-Latn-R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'5.'!$D$6:$D$9</c15:sqref>
                        </c15:formulaRef>
                      </c:ext>
                    </c:extLst>
                    <c:strCache>
                      <c:ptCount val="4"/>
                      <c:pt idx="0">
                        <c:v>Bilinogojstvo</c:v>
                      </c:pt>
                      <c:pt idx="1">
                        <c:v>Zootehnika</c:v>
                      </c:pt>
                      <c:pt idx="2">
                        <c:v>Menadžment u poljoprivredi</c:v>
                      </c:pt>
                      <c:pt idx="3">
                        <c:v>Razlikovna godina - smjer Bilinogojstvo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'5.'!$G$6:$G$9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E18-4273-8B94-04AB7A3B5B3C}"/>
                  </c:ext>
                </c:extLst>
              </c15:ser>
            </c15:filteredBarSeries>
          </c:ext>
        </c:extLst>
      </c:barChart>
      <c:catAx>
        <c:axId val="39389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393893968"/>
        <c:crosses val="autoZero"/>
        <c:auto val="1"/>
        <c:lblAlgn val="ctr"/>
        <c:lblOffset val="100"/>
        <c:noMultiLvlLbl val="0"/>
      </c:catAx>
      <c:valAx>
        <c:axId val="393893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389684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832003142464338"/>
          <c:y val="0.17955907300388879"/>
          <c:w val="0.66184822135328325"/>
          <c:h val="0.6408818539922224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02B-4635-BA97-1DC9AF1924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02B-4635-BA97-1DC9AF1924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02B-4635-BA97-1DC9AF19240D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D02B-4635-BA97-1DC9AF19240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02B-4635-BA97-1DC9AF19240D}"/>
                </c:ext>
              </c:extLst>
            </c:dLbl>
            <c:dLbl>
              <c:idx val="1"/>
              <c:layout>
                <c:manualLayout>
                  <c:x val="2.8880866425992781E-2"/>
                  <c:y val="-0.110741971207087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2B-4635-BA97-1DC9AF19240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D02B-4635-BA97-1DC9AF19240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D02B-4635-BA97-1DC9AF1924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'5.'!$H$5:$K$5</c:f>
              <c:strCache>
                <c:ptCount val="4"/>
                <c:pt idx="0">
                  <c:v>Veleučilištu u Križevcima</c:v>
                </c:pt>
                <c:pt idx="1">
                  <c:v>Fakultetu agrobiotehničkih znanosti Sveučilišta u Osijeku</c:v>
                </c:pt>
                <c:pt idx="2">
                  <c:v> Agronomskom fakultetu Sveučilišta u Zagrebu</c:v>
                </c:pt>
                <c:pt idx="3">
                  <c:v> Nisam nastavio studiranje</c:v>
                </c:pt>
              </c:strCache>
            </c:strRef>
          </c:cat>
          <c:val>
            <c:numRef>
              <c:f>'5.'!$H$13:$K$13</c:f>
              <c:numCache>
                <c:formatCode>General</c:formatCode>
                <c:ptCount val="4"/>
                <c:pt idx="0">
                  <c:v>22</c:v>
                </c:pt>
                <c:pt idx="1">
                  <c:v>3</c:v>
                </c:pt>
                <c:pt idx="2">
                  <c:v>8</c:v>
                </c:pt>
                <c:pt idx="3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02B-4635-BA97-1DC9AF19240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400333418982464E-2"/>
          <c:y val="2.6835681436737872E-2"/>
          <c:w val="0.97462253518875241"/>
          <c:h val="0.77754683625372989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'6.'!$G$6</c:f>
              <c:strCache>
                <c:ptCount val="1"/>
                <c:pt idx="0">
                  <c:v>Da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'6.'!$D$7:$D$12</c:f>
              <c:strCache>
                <c:ptCount val="6"/>
                <c:pt idx="0">
                  <c:v>Bilinogojstvo</c:v>
                </c:pt>
                <c:pt idx="1">
                  <c:v>Zootehnika</c:v>
                </c:pt>
                <c:pt idx="2">
                  <c:v>Menadžment u poljoprivredi</c:v>
                </c:pt>
                <c:pt idx="3">
                  <c:v>Razlikovna godina - smjer Bilinogojstvo</c:v>
                </c:pt>
                <c:pt idx="4">
                  <c:v>Održiva i ekološka poljoprivreda</c:v>
                </c:pt>
                <c:pt idx="5">
                  <c:v>Menadžment u poljoprivredi</c:v>
                </c:pt>
              </c:strCache>
              <c:extLst/>
            </c:strRef>
          </c:cat>
          <c:val>
            <c:numRef>
              <c:f>'6.'!$G$7:$G$12</c:f>
              <c:numCache>
                <c:formatCode>General</c:formatCode>
                <c:ptCount val="6"/>
                <c:pt idx="0">
                  <c:v>25</c:v>
                </c:pt>
                <c:pt idx="1">
                  <c:v>4</c:v>
                </c:pt>
                <c:pt idx="2">
                  <c:v>9</c:v>
                </c:pt>
                <c:pt idx="4">
                  <c:v>14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3-41F9-AE1E-E4B74A310767}"/>
            </c:ext>
          </c:extLst>
        </c:ser>
        <c:ser>
          <c:idx val="3"/>
          <c:order val="3"/>
          <c:tx>
            <c:strRef>
              <c:f>'6.'!$H$6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'6.'!$D$7:$D$12</c:f>
              <c:strCache>
                <c:ptCount val="6"/>
                <c:pt idx="0">
                  <c:v>Bilinogojstvo</c:v>
                </c:pt>
                <c:pt idx="1">
                  <c:v>Zootehnika</c:v>
                </c:pt>
                <c:pt idx="2">
                  <c:v>Menadžment u poljoprivredi</c:v>
                </c:pt>
                <c:pt idx="3">
                  <c:v>Razlikovna godina - smjer Bilinogojstvo</c:v>
                </c:pt>
                <c:pt idx="4">
                  <c:v>Održiva i ekološka poljoprivreda</c:v>
                </c:pt>
                <c:pt idx="5">
                  <c:v>Menadžment u poljoprivredi</c:v>
                </c:pt>
              </c:strCache>
              <c:extLst/>
            </c:strRef>
          </c:cat>
          <c:val>
            <c:numRef>
              <c:f>'6.'!$H$7:$H$12</c:f>
              <c:numCache>
                <c:formatCode>General</c:formatCode>
                <c:ptCount val="6"/>
                <c:pt idx="0">
                  <c:v>5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53-41F9-AE1E-E4B74A310767}"/>
            </c:ext>
          </c:extLst>
        </c:ser>
        <c:ser>
          <c:idx val="4"/>
          <c:order val="4"/>
          <c:tx>
            <c:strRef>
              <c:f>'6.'!$I$6</c:f>
              <c:strCache>
                <c:ptCount val="1"/>
                <c:pt idx="0">
                  <c:v>Ne, još studiram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'6.'!$D$7:$D$12</c:f>
              <c:strCache>
                <c:ptCount val="6"/>
                <c:pt idx="0">
                  <c:v>Bilinogojstvo</c:v>
                </c:pt>
                <c:pt idx="1">
                  <c:v>Zootehnika</c:v>
                </c:pt>
                <c:pt idx="2">
                  <c:v>Menadžment u poljoprivredi</c:v>
                </c:pt>
                <c:pt idx="3">
                  <c:v>Razlikovna godina - smjer Bilinogojstvo</c:v>
                </c:pt>
                <c:pt idx="4">
                  <c:v>Održiva i ekološka poljoprivreda</c:v>
                </c:pt>
                <c:pt idx="5">
                  <c:v>Menadžment u poljoprivredi</c:v>
                </c:pt>
              </c:strCache>
              <c:extLst/>
            </c:strRef>
          </c:cat>
          <c:val>
            <c:numRef>
              <c:f>'6.'!$I$7:$I$12</c:f>
              <c:numCache>
                <c:formatCode>General</c:formatCode>
                <c:ptCount val="6"/>
                <c:pt idx="0">
                  <c:v>9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53-41F9-AE1E-E4B74A310767}"/>
            </c:ext>
          </c:extLst>
        </c:ser>
        <c:ser>
          <c:idx val="5"/>
          <c:order val="5"/>
          <c:tx>
            <c:strRef>
              <c:f>'6.'!$J$6</c:f>
              <c:strCache>
                <c:ptCount val="1"/>
                <c:pt idx="0">
                  <c:v>Da, i još studiram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'6.'!$D$7:$D$12</c:f>
              <c:strCache>
                <c:ptCount val="6"/>
                <c:pt idx="0">
                  <c:v>Bilinogojstvo</c:v>
                </c:pt>
                <c:pt idx="1">
                  <c:v>Zootehnika</c:v>
                </c:pt>
                <c:pt idx="2">
                  <c:v>Menadžment u poljoprivredi</c:v>
                </c:pt>
                <c:pt idx="3">
                  <c:v>Razlikovna godina - smjer Bilinogojstvo</c:v>
                </c:pt>
                <c:pt idx="4">
                  <c:v>Održiva i ekološka poljoprivreda</c:v>
                </c:pt>
                <c:pt idx="5">
                  <c:v>Menadžment u poljoprivredi</c:v>
                </c:pt>
              </c:strCache>
              <c:extLst/>
            </c:strRef>
          </c:cat>
          <c:val>
            <c:numRef>
              <c:f>'6.'!$J$7:$J$12</c:f>
              <c:numCache>
                <c:formatCode>General</c:formatCode>
                <c:ptCount val="6"/>
                <c:pt idx="0">
                  <c:v>4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53-41F9-AE1E-E4B74A310767}"/>
            </c:ext>
          </c:extLst>
        </c:ser>
        <c:ser>
          <c:idx val="6"/>
          <c:order val="6"/>
          <c:tx>
            <c:strRef>
              <c:f>'6.'!$K$6</c:f>
              <c:strCache>
                <c:ptCount val="1"/>
                <c:pt idx="0">
                  <c:v>Radim na OPG-u čiji sam član/članica ili vlasnik/vlasnica</c:v>
                </c:pt>
              </c:strCache>
            </c:strRef>
          </c:tx>
          <c:spPr>
            <a:solidFill>
              <a:schemeClr val="accent1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'6.'!$D$7:$D$12</c:f>
              <c:strCache>
                <c:ptCount val="6"/>
                <c:pt idx="0">
                  <c:v>Bilinogojstvo</c:v>
                </c:pt>
                <c:pt idx="1">
                  <c:v>Zootehnika</c:v>
                </c:pt>
                <c:pt idx="2">
                  <c:v>Menadžment u poljoprivredi</c:v>
                </c:pt>
                <c:pt idx="3">
                  <c:v>Razlikovna godina - smjer Bilinogojstvo</c:v>
                </c:pt>
                <c:pt idx="4">
                  <c:v>Održiva i ekološka poljoprivreda</c:v>
                </c:pt>
                <c:pt idx="5">
                  <c:v>Menadžment u poljoprivredi</c:v>
                </c:pt>
              </c:strCache>
              <c:extLst/>
            </c:strRef>
          </c:cat>
          <c:val>
            <c:numRef>
              <c:f>'6.'!$K$7:$K$12</c:f>
              <c:numCache>
                <c:formatCode>General</c:formatCode>
                <c:ptCount val="6"/>
                <c:pt idx="0">
                  <c:v>3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53-41F9-AE1E-E4B74A310767}"/>
            </c:ext>
          </c:extLst>
        </c:ser>
        <c:ser>
          <c:idx val="7"/>
          <c:order val="7"/>
          <c:tx>
            <c:strRef>
              <c:f>'6.'!$L$6</c:f>
              <c:strCache>
                <c:ptCount val="1"/>
                <c:pt idx="0">
                  <c:v>Osim na svojem OPG-u, zaposlio/zaposlila sam se</c:v>
                </c:pt>
              </c:strCache>
            </c:strRef>
          </c:tx>
          <c:spPr>
            <a:solidFill>
              <a:schemeClr val="accent2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'6.'!$D$7:$D$12</c:f>
              <c:strCache>
                <c:ptCount val="6"/>
                <c:pt idx="0">
                  <c:v>Bilinogojstvo</c:v>
                </c:pt>
                <c:pt idx="1">
                  <c:v>Zootehnika</c:v>
                </c:pt>
                <c:pt idx="2">
                  <c:v>Menadžment u poljoprivredi</c:v>
                </c:pt>
                <c:pt idx="3">
                  <c:v>Razlikovna godina - smjer Bilinogojstvo</c:v>
                </c:pt>
                <c:pt idx="4">
                  <c:v>Održiva i ekološka poljoprivreda</c:v>
                </c:pt>
                <c:pt idx="5">
                  <c:v>Menadžment u poljoprivredi</c:v>
                </c:pt>
              </c:strCache>
              <c:extLst/>
            </c:strRef>
          </c:cat>
          <c:val>
            <c:numRef>
              <c:f>'6.'!$L$7:$L$12</c:f>
              <c:numCache>
                <c:formatCode>General</c:formatCode>
                <c:ptCount val="6"/>
                <c:pt idx="0">
                  <c:v>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E53-41F9-AE1E-E4B74A310767}"/>
            </c:ext>
          </c:extLst>
        </c:ser>
        <c:ser>
          <c:idx val="8"/>
          <c:order val="8"/>
          <c:tx>
            <c:strRef>
              <c:f>'6.'!$M$6</c:f>
              <c:strCache>
                <c:ptCount val="1"/>
                <c:pt idx="0">
                  <c:v>Još studiram i radim na OPG-u čiji sam član/članica ili vlasnik/vlasnica</c:v>
                </c:pt>
              </c:strCache>
            </c:strRef>
          </c:tx>
          <c:spPr>
            <a:solidFill>
              <a:schemeClr val="accent3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'6.'!$D$7:$D$12</c:f>
              <c:strCache>
                <c:ptCount val="6"/>
                <c:pt idx="0">
                  <c:v>Bilinogojstvo</c:v>
                </c:pt>
                <c:pt idx="1">
                  <c:v>Zootehnika</c:v>
                </c:pt>
                <c:pt idx="2">
                  <c:v>Menadžment u poljoprivredi</c:v>
                </c:pt>
                <c:pt idx="3">
                  <c:v>Razlikovna godina - smjer Bilinogojstvo</c:v>
                </c:pt>
                <c:pt idx="4">
                  <c:v>Održiva i ekološka poljoprivreda</c:v>
                </c:pt>
                <c:pt idx="5">
                  <c:v>Menadžment u poljoprivredi</c:v>
                </c:pt>
              </c:strCache>
              <c:extLst/>
            </c:strRef>
          </c:cat>
          <c:val>
            <c:numRef>
              <c:f>'6.'!$M$7:$M$12</c:f>
              <c:numCache>
                <c:formatCode>General</c:formatCode>
                <c:ptCount val="6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53-41F9-AE1E-E4B74A31076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100"/>
        <c:axId val="1544537103"/>
        <c:axId val="1544536623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'6.'!$E$6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alpha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alpha val="99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r-Latn-R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'6.'!$D$7:$D$12</c15:sqref>
                        </c15:formulaRef>
                      </c:ext>
                    </c:extLst>
                    <c:strCache>
                      <c:ptCount val="6"/>
                      <c:pt idx="0">
                        <c:v>Bilinogojstvo</c:v>
                      </c:pt>
                      <c:pt idx="1">
                        <c:v>Zootehnika</c:v>
                      </c:pt>
                      <c:pt idx="2">
                        <c:v>Menadžment u poljoprivredi</c:v>
                      </c:pt>
                      <c:pt idx="3">
                        <c:v>Razlikovna godina - smjer Bilinogojstvo</c:v>
                      </c:pt>
                      <c:pt idx="4">
                        <c:v>Održiva i ekološka poljoprivreda</c:v>
                      </c:pt>
                      <c:pt idx="5">
                        <c:v>Menadžment u poljoprivredi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'6.'!$E$7:$E$12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7E53-41F9-AE1E-E4B74A310767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'6.'!$F$6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alpha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alpha val="99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r-Latn-R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'6.'!$D$7:$D$12</c15:sqref>
                        </c15:formulaRef>
                      </c:ext>
                    </c:extLst>
                    <c:strCache>
                      <c:ptCount val="6"/>
                      <c:pt idx="0">
                        <c:v>Bilinogojstvo</c:v>
                      </c:pt>
                      <c:pt idx="1">
                        <c:v>Zootehnika</c:v>
                      </c:pt>
                      <c:pt idx="2">
                        <c:v>Menadžment u poljoprivredi</c:v>
                      </c:pt>
                      <c:pt idx="3">
                        <c:v>Razlikovna godina - smjer Bilinogojstvo</c:v>
                      </c:pt>
                      <c:pt idx="4">
                        <c:v>Održiva i ekološka poljoprivreda</c:v>
                      </c:pt>
                      <c:pt idx="5">
                        <c:v>Menadžment u poljoprivredi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'6.'!$F$7:$F$12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7E53-41F9-AE1E-E4B74A310767}"/>
                  </c:ext>
                </c:extLst>
              </c15:ser>
            </c15:filteredBarSeries>
          </c:ext>
        </c:extLst>
      </c:barChart>
      <c:catAx>
        <c:axId val="1544537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544536623"/>
        <c:crosses val="autoZero"/>
        <c:auto val="1"/>
        <c:lblAlgn val="ctr"/>
        <c:lblOffset val="100"/>
        <c:noMultiLvlLbl val="0"/>
      </c:catAx>
      <c:valAx>
        <c:axId val="15445366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44537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89015588742893"/>
          <c:y val="2.7564871212355232E-2"/>
          <c:w val="0.60037525852404083"/>
          <c:h val="0.221116924036023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alpha val="99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dk1">
              <a:alpha val="99000"/>
            </a:schemeClr>
          </a:solidFill>
        </a:defRPr>
      </a:pPr>
      <a:endParaRPr lang="sr-Latn-R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Preddiplomski/prijediplomski stručni studij Poljoprivreda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447827803320843"/>
          <c:y val="0.36064997916984703"/>
          <c:w val="0.59681888704044417"/>
          <c:h val="0.5407893157975313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6C0-4572-A5FA-CE3709657F6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6C0-4572-A5FA-CE3709657F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6C0-4572-A5FA-CE3709657F6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D6C0-4572-A5FA-CE3709657F6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D6C0-4572-A5FA-CE3709657F6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D6C0-4572-A5FA-CE3709657F6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D6C0-4572-A5FA-CE3709657F6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6C0-4572-A5FA-CE3709657F6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6C0-4572-A5FA-CE3709657F6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D6C0-4572-A5FA-CE3709657F6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D6C0-4572-A5FA-CE3709657F65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D6C0-4572-A5FA-CE3709657F65}"/>
                </c:ext>
              </c:extLst>
            </c:dLbl>
            <c:dLbl>
              <c:idx val="5"/>
              <c:layout>
                <c:manualLayout>
                  <c:x val="5.1227321237993596E-2"/>
                  <c:y val="-0.112507480550568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6C0-4572-A5FA-CE3709657F65}"/>
                </c:ext>
              </c:extLst>
            </c:dLbl>
            <c:dLbl>
              <c:idx val="6"/>
              <c:layout>
                <c:manualLayout>
                  <c:x val="0.17787264318747767"/>
                  <c:y val="-2.393776181927033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6C0-4572-A5FA-CE3709657F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'6.'!$G$6:$M$6</c:f>
              <c:strCache>
                <c:ptCount val="7"/>
                <c:pt idx="0">
                  <c:v>Da</c:v>
                </c:pt>
                <c:pt idx="1">
                  <c:v>Ne</c:v>
                </c:pt>
                <c:pt idx="2">
                  <c:v>Ne, još studiram</c:v>
                </c:pt>
                <c:pt idx="3">
                  <c:v>Da, i još studiram</c:v>
                </c:pt>
                <c:pt idx="4">
                  <c:v>Radim na OPG-u čiji sam član/članica ili vlasnik/vlasnica</c:v>
                </c:pt>
                <c:pt idx="5">
                  <c:v>Osim na svojem OPG-u, zaposlio/zaposlila sam se</c:v>
                </c:pt>
                <c:pt idx="6">
                  <c:v>Još studiram i radim na OPG-u čiji sam član/članica ili vlasnik/vlasnica</c:v>
                </c:pt>
              </c:strCache>
            </c:strRef>
          </c:cat>
          <c:val>
            <c:numRef>
              <c:f>'6.'!$G$11:$M$11</c:f>
              <c:numCache>
                <c:formatCode>General</c:formatCode>
                <c:ptCount val="7"/>
                <c:pt idx="0">
                  <c:v>38</c:v>
                </c:pt>
                <c:pt idx="1">
                  <c:v>8</c:v>
                </c:pt>
                <c:pt idx="2">
                  <c:v>14</c:v>
                </c:pt>
                <c:pt idx="3">
                  <c:v>5</c:v>
                </c:pt>
                <c:pt idx="4">
                  <c:v>7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6C0-4572-A5FA-CE3709657F6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1600" b="1" i="0" u="none" strike="noStrike" cap="all" baseline="0" dirty="0">
                <a:effectLst/>
              </a:rPr>
              <a:t> Specijalistički diplomski/diplomski stručni studij</a:t>
            </a:r>
            <a:r>
              <a:rPr lang="hr-HR" sz="1600" b="1" i="0" u="none" strike="noStrike" cap="all" baseline="0" dirty="0"/>
              <a:t> </a:t>
            </a:r>
            <a:endParaRPr lang="hr-HR" b="1" dirty="0"/>
          </a:p>
        </c:rich>
      </c:tx>
      <c:layout>
        <c:manualLayout>
          <c:xMode val="edge"/>
          <c:yMode val="edge"/>
          <c:x val="0.15931077303609692"/>
          <c:y val="1.77304915031854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954986253616996"/>
          <c:y val="0.31089875473499834"/>
          <c:w val="0.6688043369165988"/>
          <c:h val="0.6005096879949820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032-48DB-9C03-E686D68B9D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032-48DB-9C03-E686D68B9DD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8032-48DB-9C03-E686D68B9DD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8032-48DB-9C03-E686D68B9D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'6.'!$G$6:$H$6</c:f>
              <c:strCache>
                <c:ptCount val="2"/>
                <c:pt idx="0">
                  <c:v>Da</c:v>
                </c:pt>
                <c:pt idx="1">
                  <c:v>Ne</c:v>
                </c:pt>
              </c:strCache>
            </c:strRef>
          </c:cat>
          <c:val>
            <c:numRef>
              <c:f>'6.'!$G$20:$H$20</c:f>
              <c:numCache>
                <c:formatCode>General</c:formatCode>
                <c:ptCount val="2"/>
                <c:pt idx="0">
                  <c:v>27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32-48DB-9C03-E686D68B9DD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131237937689551E-2"/>
          <c:y val="2.7517198248905566E-2"/>
          <c:w val="0.97573752412462089"/>
          <c:h val="0.857227302497131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'7.'!$F$6:$G$6</c:f>
              <c:strCache>
                <c:ptCount val="2"/>
                <c:pt idx="0">
                  <c:v>Bilinogojstvo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'7.'!$I$5:$N$5</c:f>
              <c:strCache>
                <c:ptCount val="6"/>
                <c:pt idx="0">
                  <c:v>do 6 mj</c:v>
                </c:pt>
                <c:pt idx="1">
                  <c:v>do 1 god</c:v>
                </c:pt>
                <c:pt idx="2">
                  <c:v>do 2 god</c:v>
                </c:pt>
                <c:pt idx="3">
                  <c:v>već sam radio/la</c:v>
                </c:pt>
                <c:pt idx="4">
                  <c:v>ništa nisu odgovorili </c:v>
                </c:pt>
                <c:pt idx="5">
                  <c:v>još uvijek ne radim</c:v>
                </c:pt>
              </c:strCache>
            </c:strRef>
          </c:cat>
          <c:val>
            <c:numRef>
              <c:f>'7.'!$I$6:$N$6</c:f>
              <c:numCache>
                <c:formatCode>General</c:formatCode>
                <c:ptCount val="6"/>
                <c:pt idx="0">
                  <c:v>19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24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B7-484B-9F74-C1478879B5DB}"/>
            </c:ext>
          </c:extLst>
        </c:ser>
        <c:ser>
          <c:idx val="1"/>
          <c:order val="1"/>
          <c:tx>
            <c:strRef>
              <c:f>'7.'!$F$7:$G$7</c:f>
              <c:strCache>
                <c:ptCount val="2"/>
                <c:pt idx="0">
                  <c:v>Zootehnika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'7.'!$I$5:$N$5</c:f>
              <c:strCache>
                <c:ptCount val="6"/>
                <c:pt idx="0">
                  <c:v>do 6 mj</c:v>
                </c:pt>
                <c:pt idx="1">
                  <c:v>do 1 god</c:v>
                </c:pt>
                <c:pt idx="2">
                  <c:v>do 2 god</c:v>
                </c:pt>
                <c:pt idx="3">
                  <c:v>već sam radio/la</c:v>
                </c:pt>
                <c:pt idx="4">
                  <c:v>ništa nisu odgovorili </c:v>
                </c:pt>
                <c:pt idx="5">
                  <c:v>još uvijek ne radim</c:v>
                </c:pt>
              </c:strCache>
            </c:strRef>
          </c:cat>
          <c:val>
            <c:numRef>
              <c:f>'7.'!$I$7:$N$7</c:f>
              <c:numCache>
                <c:formatCode>General</c:formatCode>
                <c:ptCount val="6"/>
                <c:pt idx="0">
                  <c:v>2</c:v>
                </c:pt>
                <c:pt idx="3">
                  <c:v>1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B7-484B-9F74-C1478879B5DB}"/>
            </c:ext>
          </c:extLst>
        </c:ser>
        <c:ser>
          <c:idx val="2"/>
          <c:order val="2"/>
          <c:tx>
            <c:strRef>
              <c:f>'7.'!$F$8:$G$8</c:f>
              <c:strCache>
                <c:ptCount val="2"/>
                <c:pt idx="0">
                  <c:v>Menadžment u poljoprivredi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'7.'!$I$5:$N$5</c:f>
              <c:strCache>
                <c:ptCount val="6"/>
                <c:pt idx="0">
                  <c:v>do 6 mj</c:v>
                </c:pt>
                <c:pt idx="1">
                  <c:v>do 1 god</c:v>
                </c:pt>
                <c:pt idx="2">
                  <c:v>do 2 god</c:v>
                </c:pt>
                <c:pt idx="3">
                  <c:v>već sam radio/la</c:v>
                </c:pt>
                <c:pt idx="4">
                  <c:v>ništa nisu odgovorili </c:v>
                </c:pt>
                <c:pt idx="5">
                  <c:v>još uvijek ne radim</c:v>
                </c:pt>
              </c:strCache>
            </c:strRef>
          </c:cat>
          <c:val>
            <c:numRef>
              <c:f>'7.'!$I$8:$N$8</c:f>
              <c:numCache>
                <c:formatCode>General</c:formatCode>
                <c:ptCount val="6"/>
                <c:pt idx="0">
                  <c:v>3</c:v>
                </c:pt>
                <c:pt idx="1">
                  <c:v>1</c:v>
                </c:pt>
                <c:pt idx="3">
                  <c:v>1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B7-484B-9F74-C1478879B5DB}"/>
            </c:ext>
          </c:extLst>
        </c:ser>
        <c:ser>
          <c:idx val="3"/>
          <c:order val="3"/>
          <c:tx>
            <c:strRef>
              <c:f>'7.'!$F$9:$G$9</c:f>
              <c:strCache>
                <c:ptCount val="2"/>
                <c:pt idx="0">
                  <c:v>Razlikovna godina - smjer Bilinogojstvo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'7.'!$I$5:$N$5</c:f>
              <c:strCache>
                <c:ptCount val="6"/>
                <c:pt idx="0">
                  <c:v>do 6 mj</c:v>
                </c:pt>
                <c:pt idx="1">
                  <c:v>do 1 god</c:v>
                </c:pt>
                <c:pt idx="2">
                  <c:v>do 2 god</c:v>
                </c:pt>
                <c:pt idx="3">
                  <c:v>već sam radio/la</c:v>
                </c:pt>
                <c:pt idx="4">
                  <c:v>ništa nisu odgovorili </c:v>
                </c:pt>
                <c:pt idx="5">
                  <c:v>još uvijek ne radim</c:v>
                </c:pt>
              </c:strCache>
            </c:strRef>
          </c:cat>
          <c:val>
            <c:numRef>
              <c:f>'7.'!$I$9:$N$9</c:f>
              <c:numCache>
                <c:formatCode>General</c:formatCode>
                <c:ptCount val="6"/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B7-484B-9F74-C1478879B5DB}"/>
            </c:ext>
          </c:extLst>
        </c:ser>
        <c:ser>
          <c:idx val="4"/>
          <c:order val="4"/>
          <c:tx>
            <c:strRef>
              <c:f>'7.'!$F$10:$G$10</c:f>
              <c:strCache>
                <c:ptCount val="2"/>
                <c:pt idx="0">
                  <c:v>Održiva i ekološka poljoprivreda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'7.'!$I$5:$N$5</c:f>
              <c:strCache>
                <c:ptCount val="6"/>
                <c:pt idx="0">
                  <c:v>do 6 mj</c:v>
                </c:pt>
                <c:pt idx="1">
                  <c:v>do 1 god</c:v>
                </c:pt>
                <c:pt idx="2">
                  <c:v>do 2 god</c:v>
                </c:pt>
                <c:pt idx="3">
                  <c:v>već sam radio/la</c:v>
                </c:pt>
                <c:pt idx="4">
                  <c:v>ništa nisu odgovorili </c:v>
                </c:pt>
                <c:pt idx="5">
                  <c:v>još uvijek ne radim</c:v>
                </c:pt>
              </c:strCache>
            </c:strRef>
          </c:cat>
          <c:val>
            <c:numRef>
              <c:f>'7.'!$I$10:$N$10</c:f>
              <c:numCache>
                <c:formatCode>General</c:formatCode>
                <c:ptCount val="6"/>
                <c:pt idx="0">
                  <c:v>7</c:v>
                </c:pt>
                <c:pt idx="1">
                  <c:v>1</c:v>
                </c:pt>
                <c:pt idx="3">
                  <c:v>1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B7-484B-9F74-C1478879B5DB}"/>
            </c:ext>
          </c:extLst>
        </c:ser>
        <c:ser>
          <c:idx val="5"/>
          <c:order val="5"/>
          <c:tx>
            <c:strRef>
              <c:f>'7.'!$F$11:$G$11</c:f>
              <c:strCache>
                <c:ptCount val="2"/>
                <c:pt idx="0">
                  <c:v>Menadžment u poljoprivredi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'7.'!$I$5:$N$5</c:f>
              <c:strCache>
                <c:ptCount val="6"/>
                <c:pt idx="0">
                  <c:v>do 6 mj</c:v>
                </c:pt>
                <c:pt idx="1">
                  <c:v>do 1 god</c:v>
                </c:pt>
                <c:pt idx="2">
                  <c:v>do 2 god</c:v>
                </c:pt>
                <c:pt idx="3">
                  <c:v>već sam radio/la</c:v>
                </c:pt>
                <c:pt idx="4">
                  <c:v>ništa nisu odgovorili </c:v>
                </c:pt>
                <c:pt idx="5">
                  <c:v>još uvijek ne radim</c:v>
                </c:pt>
              </c:strCache>
            </c:strRef>
          </c:cat>
          <c:val>
            <c:numRef>
              <c:f>'7.'!$I$11:$N$11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3">
                  <c:v>3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EB7-484B-9F74-C1478879B5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37593327"/>
        <c:axId val="1537592367"/>
      </c:barChart>
      <c:catAx>
        <c:axId val="1537593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537592367"/>
        <c:crosses val="autoZero"/>
        <c:auto val="1"/>
        <c:lblAlgn val="ctr"/>
        <c:lblOffset val="100"/>
        <c:noMultiLvlLbl val="0"/>
      </c:catAx>
      <c:valAx>
        <c:axId val="15375923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37593327"/>
        <c:crosses val="autoZero"/>
        <c:crossBetween val="between"/>
      </c:valAx>
      <c:spPr>
        <a:noFill/>
        <a:ln>
          <a:solidFill>
            <a:srgbClr val="000000">
              <a:lumMod val="25000"/>
              <a:lumOff val="75000"/>
              <a:alpha val="99000"/>
            </a:srgbClr>
          </a:solidFill>
        </a:ln>
        <a:effectLst/>
      </c:spPr>
    </c:plotArea>
    <c:legend>
      <c:legendPos val="b"/>
      <c:layout>
        <c:manualLayout>
          <c:xMode val="edge"/>
          <c:yMode val="edge"/>
          <c:x val="4.0667782532146264E-2"/>
          <c:y val="6.973078646595067E-2"/>
          <c:w val="0.8955047120350651"/>
          <c:h val="4.22141791375515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Preddiplomski/prijediplomski stručni studij Poljoprivreda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6438464091077911E-2"/>
          <c:y val="0.32792544662702017"/>
          <c:w val="0.68856971992424998"/>
          <c:h val="0.5544427950002235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267-49D2-9A35-3C666F7233A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267-49D2-9A35-3C666F7233A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267-49D2-9A35-3C666F7233A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B267-49D2-9A35-3C666F7233A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B267-49D2-9A35-3C666F7233A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B267-49D2-9A35-3C666F7233A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B267-49D2-9A35-3C666F7233A7}"/>
                </c:ext>
              </c:extLst>
            </c:dLbl>
            <c:dLbl>
              <c:idx val="1"/>
              <c:layout>
                <c:manualLayout>
                  <c:x val="0"/>
                  <c:y val="-4.48173077149290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67-49D2-9A35-3C666F7233A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B267-49D2-9A35-3C666F7233A7}"/>
                </c:ext>
              </c:extLst>
            </c:dLbl>
            <c:dLbl>
              <c:idx val="3"/>
              <c:layout>
                <c:manualLayout>
                  <c:x val="-7.1729957805907255E-2"/>
                  <c:y val="4.18294872006002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67-49D2-9A35-3C666F7233A7}"/>
                </c:ext>
              </c:extLst>
            </c:dLbl>
            <c:dLbl>
              <c:idx val="4"/>
              <c:layout>
                <c:manualLayout>
                  <c:x val="0"/>
                  <c:y val="0.161342307773744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67-49D2-9A35-3C666F7233A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B267-49D2-9A35-3C666F7233A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'7.'!$I$16:$N$16</c:f>
              <c:strCache>
                <c:ptCount val="6"/>
                <c:pt idx="0">
                  <c:v>do 6 mj</c:v>
                </c:pt>
                <c:pt idx="1">
                  <c:v>do 1 god</c:v>
                </c:pt>
                <c:pt idx="2">
                  <c:v>do 2 god</c:v>
                </c:pt>
                <c:pt idx="3">
                  <c:v>već sam radio/la</c:v>
                </c:pt>
                <c:pt idx="4">
                  <c:v>još studiraju/nisu odgovorili</c:v>
                </c:pt>
                <c:pt idx="5">
                  <c:v>još uvijek ne radim</c:v>
                </c:pt>
              </c:strCache>
            </c:strRef>
          </c:cat>
          <c:val>
            <c:numRef>
              <c:f>'7.'!$I$21:$N$21</c:f>
              <c:numCache>
                <c:formatCode>General</c:formatCode>
                <c:ptCount val="6"/>
                <c:pt idx="0">
                  <c:v>24</c:v>
                </c:pt>
                <c:pt idx="1">
                  <c:v>3</c:v>
                </c:pt>
                <c:pt idx="2">
                  <c:v>1</c:v>
                </c:pt>
                <c:pt idx="3">
                  <c:v>5</c:v>
                </c:pt>
                <c:pt idx="4">
                  <c:v>42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267-49D2-9A35-3C666F7233A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Specijalistički diplomski/diplomski stručni studij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098471791643387"/>
          <c:y val="0.33137268815235305"/>
          <c:w val="0.68269036318409071"/>
          <c:h val="0.4911064823292437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760-4927-863C-D98D3F116A7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760-4927-863C-D98D3F116A7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760-4927-863C-D98D3F116A7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760-4927-863C-D98D3F116A7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760-4927-863C-D98D3F116A7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760-4927-863C-D98D3F116A77}"/>
                </c:ext>
              </c:extLst>
            </c:dLbl>
            <c:dLbl>
              <c:idx val="1"/>
              <c:layout>
                <c:manualLayout>
                  <c:x val="2.1857927259227618E-2"/>
                  <c:y val="-4.94186046511627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60-4927-863C-D98D3F116A7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E760-4927-863C-D98D3F116A77}"/>
                </c:ext>
              </c:extLst>
            </c:dLbl>
            <c:dLbl>
              <c:idx val="3"/>
              <c:layout>
                <c:manualLayout>
                  <c:x val="-4.8087439970300676E-2"/>
                  <c:y val="5.813953488372092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60-4927-863C-D98D3F116A7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E760-4927-863C-D98D3F116A7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'7.'!$I$5:$N$6</c:f>
              <c:multiLvlStrCache>
                <c:ptCount val="6"/>
                <c:lvl>
                  <c:pt idx="0">
                    <c:v>19</c:v>
                  </c:pt>
                  <c:pt idx="1">
                    <c:v>1</c:v>
                  </c:pt>
                  <c:pt idx="2">
                    <c:v>1</c:v>
                  </c:pt>
                  <c:pt idx="3">
                    <c:v>3</c:v>
                  </c:pt>
                  <c:pt idx="4">
                    <c:v>24</c:v>
                  </c:pt>
                  <c:pt idx="5">
                    <c:v>1</c:v>
                  </c:pt>
                </c:lvl>
                <c:lvl>
                  <c:pt idx="0">
                    <c:v>do 6 mj</c:v>
                  </c:pt>
                  <c:pt idx="1">
                    <c:v>do 1 god</c:v>
                  </c:pt>
                  <c:pt idx="2">
                    <c:v>do 2 god</c:v>
                  </c:pt>
                  <c:pt idx="3">
                    <c:v>već sam radio/la</c:v>
                  </c:pt>
                  <c:pt idx="4">
                    <c:v>još studiraju/nisu odgovorili</c:v>
                  </c:pt>
                  <c:pt idx="5">
                    <c:v>još uvijek ne radim</c:v>
                  </c:pt>
                </c:lvl>
              </c:multiLvlStrCache>
            </c:multiLvlStrRef>
          </c:cat>
          <c:val>
            <c:numRef>
              <c:f>'7.'!$I$12:$M$12</c:f>
              <c:numCache>
                <c:formatCode>General</c:formatCode>
                <c:ptCount val="5"/>
                <c:pt idx="0">
                  <c:v>9</c:v>
                </c:pt>
                <c:pt idx="1">
                  <c:v>3</c:v>
                </c:pt>
                <c:pt idx="2">
                  <c:v>0</c:v>
                </c:pt>
                <c:pt idx="3">
                  <c:v>4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760-4927-863C-D98D3F116A7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Specijalistički diplomski/diplomski stručni studij</a:t>
            </a:r>
          </a:p>
        </c:rich>
      </c:tx>
      <c:layout>
        <c:manualLayout>
          <c:xMode val="edge"/>
          <c:yMode val="edge"/>
          <c:x val="0.11729597960164984"/>
          <c:y val="7.13276850848381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917773168669921"/>
          <c:y val="0.27663160259517117"/>
          <c:w val="0.78762190489047645"/>
          <c:h val="0.674087186602293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D10-46D8-9E86-FFA8FE83EFD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D10-46D8-9E86-FFA8FE83EFD9}"/>
              </c:ext>
            </c:extLst>
          </c:dPt>
          <c:dLbls>
            <c:dLbl>
              <c:idx val="0"/>
              <c:layout>
                <c:manualLayout>
                  <c:x val="-2.3615789330795472E-2"/>
                  <c:y val="0.163789499083702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10-46D8-9E86-FFA8FE83EFD9}"/>
                </c:ext>
              </c:extLst>
            </c:dLbl>
            <c:dLbl>
              <c:idx val="1"/>
              <c:layout>
                <c:manualLayout>
                  <c:x val="0"/>
                  <c:y val="-8.45365156561044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10-46D8-9E86-FFA8FE83EFD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'1.'!$D$9:$D$10</c:f>
              <c:strCache>
                <c:ptCount val="2"/>
                <c:pt idx="0">
                  <c:v>Održiva i ekološka poljoprivreda</c:v>
                </c:pt>
                <c:pt idx="1">
                  <c:v>Menadžment u poljoprivredi</c:v>
                </c:pt>
              </c:strCache>
            </c:strRef>
          </c:cat>
          <c:val>
            <c:numRef>
              <c:f>'1.'!$F$9:$F$10</c:f>
              <c:numCache>
                <c:formatCode>General</c:formatCode>
                <c:ptCount val="2"/>
                <c:pt idx="0">
                  <c:v>17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10-46D8-9E86-FFA8FE83EFD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86735277301315E-2"/>
          <c:y val="0"/>
          <c:w val="0.97379454926624742"/>
          <c:h val="0.800723690579507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'7.'!$C$88</c:f>
              <c:strCache>
                <c:ptCount val="1"/>
                <c:pt idx="0">
                  <c:v>do 6 mjeseci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1520-447D-BAF1-CFE42329CD4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1520-447D-BAF1-CFE42329CD4A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1520-447D-BAF1-CFE42329CD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'7.'!$D$86:$I$87</c:f>
              <c:strCache>
                <c:ptCount val="6"/>
                <c:pt idx="0">
                  <c:v>SPS Bilinogojstvo</c:v>
                </c:pt>
                <c:pt idx="1">
                  <c:v>SPS Zootehnika</c:v>
                </c:pt>
                <c:pt idx="2">
                  <c:v>SPS Menadžment u poljoprivredi</c:v>
                </c:pt>
                <c:pt idx="3">
                  <c:v>SDS OPE</c:v>
                </c:pt>
                <c:pt idx="4">
                  <c:v>SDS MUP</c:v>
                </c:pt>
                <c:pt idx="5">
                  <c:v>Ukupno</c:v>
                </c:pt>
              </c:strCache>
            </c:strRef>
          </c:cat>
          <c:val>
            <c:numRef>
              <c:f>'7.'!$D$88:$I$88</c:f>
              <c:numCache>
                <c:formatCode>0%</c:formatCode>
                <c:ptCount val="6"/>
                <c:pt idx="0">
                  <c:v>0.79</c:v>
                </c:pt>
                <c:pt idx="1">
                  <c:v>0.5</c:v>
                </c:pt>
                <c:pt idx="2">
                  <c:v>0.6</c:v>
                </c:pt>
                <c:pt idx="3">
                  <c:v>0.78</c:v>
                </c:pt>
                <c:pt idx="4">
                  <c:v>0.28999999999999998</c:v>
                </c:pt>
                <c:pt idx="5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20-447D-BAF1-CFE42329CD4A}"/>
            </c:ext>
          </c:extLst>
        </c:ser>
        <c:ser>
          <c:idx val="1"/>
          <c:order val="1"/>
          <c:tx>
            <c:strRef>
              <c:f>'7.'!$C$89</c:f>
              <c:strCache>
                <c:ptCount val="1"/>
                <c:pt idx="0">
                  <c:v>do 1 godine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'7.'!$D$86:$I$87</c:f>
              <c:strCache>
                <c:ptCount val="6"/>
                <c:pt idx="0">
                  <c:v>SPS Bilinogojstvo</c:v>
                </c:pt>
                <c:pt idx="1">
                  <c:v>SPS Zootehnika</c:v>
                </c:pt>
                <c:pt idx="2">
                  <c:v>SPS Menadžment u poljoprivredi</c:v>
                </c:pt>
                <c:pt idx="3">
                  <c:v>SDS OPE</c:v>
                </c:pt>
                <c:pt idx="4">
                  <c:v>SDS MUP</c:v>
                </c:pt>
                <c:pt idx="5">
                  <c:v>Ukupno</c:v>
                </c:pt>
              </c:strCache>
            </c:strRef>
          </c:cat>
          <c:val>
            <c:numRef>
              <c:f>'7.'!$D$89:$I$89</c:f>
              <c:numCache>
                <c:formatCode>0%</c:formatCode>
                <c:ptCount val="6"/>
                <c:pt idx="0">
                  <c:v>0.04</c:v>
                </c:pt>
                <c:pt idx="1">
                  <c:v>0.25</c:v>
                </c:pt>
                <c:pt idx="2">
                  <c:v>0.2</c:v>
                </c:pt>
                <c:pt idx="3">
                  <c:v>0.11</c:v>
                </c:pt>
                <c:pt idx="4">
                  <c:v>0.28999999999999998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20-447D-BAF1-CFE42329CD4A}"/>
            </c:ext>
          </c:extLst>
        </c:ser>
        <c:ser>
          <c:idx val="2"/>
          <c:order val="2"/>
          <c:tx>
            <c:strRef>
              <c:f>'7.'!$C$90</c:f>
              <c:strCache>
                <c:ptCount val="1"/>
                <c:pt idx="0">
                  <c:v>do 2 godine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'7.'!$D$86:$I$87</c:f>
              <c:strCache>
                <c:ptCount val="6"/>
                <c:pt idx="0">
                  <c:v>SPS Bilinogojstvo</c:v>
                </c:pt>
                <c:pt idx="1">
                  <c:v>SPS Zootehnika</c:v>
                </c:pt>
                <c:pt idx="2">
                  <c:v>SPS Menadžment u poljoprivredi</c:v>
                </c:pt>
                <c:pt idx="3">
                  <c:v>SDS OPE</c:v>
                </c:pt>
                <c:pt idx="4">
                  <c:v>SDS MUP</c:v>
                </c:pt>
                <c:pt idx="5">
                  <c:v>Ukupno</c:v>
                </c:pt>
              </c:strCache>
            </c:strRef>
          </c:cat>
          <c:val>
            <c:numRef>
              <c:f>'7.'!$D$90:$I$90</c:f>
              <c:numCache>
                <c:formatCode>0%</c:formatCode>
                <c:ptCount val="6"/>
                <c:pt idx="0">
                  <c:v>0.04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20-447D-BAF1-CFE42329CD4A}"/>
            </c:ext>
          </c:extLst>
        </c:ser>
        <c:ser>
          <c:idx val="3"/>
          <c:order val="3"/>
          <c:tx>
            <c:strRef>
              <c:f>'7.'!$C$91</c:f>
              <c:strCache>
                <c:ptCount val="1"/>
                <c:pt idx="0">
                  <c:v>već sam radio/la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1520-447D-BAF1-CFE42329CD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'7.'!$D$86:$I$87</c:f>
              <c:strCache>
                <c:ptCount val="6"/>
                <c:pt idx="0">
                  <c:v>SPS Bilinogojstvo</c:v>
                </c:pt>
                <c:pt idx="1">
                  <c:v>SPS Zootehnika</c:v>
                </c:pt>
                <c:pt idx="2">
                  <c:v>SPS Menadžment u poljoprivredi</c:v>
                </c:pt>
                <c:pt idx="3">
                  <c:v>SDS OPE</c:v>
                </c:pt>
                <c:pt idx="4">
                  <c:v>SDS MUP</c:v>
                </c:pt>
                <c:pt idx="5">
                  <c:v>Ukupno</c:v>
                </c:pt>
              </c:strCache>
            </c:strRef>
          </c:cat>
          <c:val>
            <c:numRef>
              <c:f>'7.'!$D$91:$I$91</c:f>
              <c:numCache>
                <c:formatCode>0%</c:formatCode>
                <c:ptCount val="6"/>
                <c:pt idx="0">
                  <c:v>0.13</c:v>
                </c:pt>
                <c:pt idx="1">
                  <c:v>0.25</c:v>
                </c:pt>
                <c:pt idx="2">
                  <c:v>0.2</c:v>
                </c:pt>
                <c:pt idx="3">
                  <c:v>0.11</c:v>
                </c:pt>
                <c:pt idx="4">
                  <c:v>0.43</c:v>
                </c:pt>
                <c:pt idx="5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520-447D-BAF1-CFE42329CD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76460911"/>
        <c:axId val="776463311"/>
      </c:barChart>
      <c:catAx>
        <c:axId val="776460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776463311"/>
        <c:crosses val="autoZero"/>
        <c:auto val="1"/>
        <c:lblAlgn val="ctr"/>
        <c:lblOffset val="100"/>
        <c:noMultiLvlLbl val="0"/>
      </c:catAx>
      <c:valAx>
        <c:axId val="77646331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764609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'8.'!$G$4</c:f>
              <c:strCache>
                <c:ptCount val="1"/>
                <c:pt idx="0">
                  <c:v>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'8.'!$B$5:$D$10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'8.'!$G$5:$G$10</c:f>
              <c:numCache>
                <c:formatCode>General</c:formatCode>
                <c:ptCount val="6"/>
                <c:pt idx="0">
                  <c:v>20</c:v>
                </c:pt>
                <c:pt idx="1">
                  <c:v>4</c:v>
                </c:pt>
                <c:pt idx="2">
                  <c:v>8</c:v>
                </c:pt>
                <c:pt idx="4">
                  <c:v>9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8D-409D-A2E0-8CF8423FC76E}"/>
            </c:ext>
          </c:extLst>
        </c:ser>
        <c:ser>
          <c:idx val="1"/>
          <c:order val="1"/>
          <c:tx>
            <c:strRef>
              <c:f>'8.'!$H$4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'8.'!$B$5:$D$10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'8.'!$H$5:$H$10</c:f>
              <c:numCache>
                <c:formatCode>General</c:formatCode>
                <c:ptCount val="6"/>
                <c:pt idx="0">
                  <c:v>16</c:v>
                </c:pt>
                <c:pt idx="1">
                  <c:v>2</c:v>
                </c:pt>
                <c:pt idx="2">
                  <c:v>5</c:v>
                </c:pt>
                <c:pt idx="3">
                  <c:v>1</c:v>
                </c:pt>
                <c:pt idx="4">
                  <c:v>6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8D-409D-A2E0-8CF8423FC76E}"/>
            </c:ext>
          </c:extLst>
        </c:ser>
        <c:ser>
          <c:idx val="2"/>
          <c:order val="2"/>
          <c:tx>
            <c:strRef>
              <c:f>'8.'!$I$4</c:f>
              <c:strCache>
                <c:ptCount val="1"/>
                <c:pt idx="0">
                  <c:v>Nisu zaposleni/još studiraju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'8.'!$B$5:$D$10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'8.'!$I$5:$I$10</c:f>
              <c:numCache>
                <c:formatCode>General</c:formatCode>
                <c:ptCount val="6"/>
                <c:pt idx="0">
                  <c:v>13</c:v>
                </c:pt>
                <c:pt idx="1">
                  <c:v>4</c:v>
                </c:pt>
                <c:pt idx="2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8D-409D-A2E0-8CF8423FC76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55326319"/>
        <c:axId val="1755321039"/>
      </c:barChart>
      <c:catAx>
        <c:axId val="1755326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755321039"/>
        <c:crosses val="autoZero"/>
        <c:auto val="1"/>
        <c:lblAlgn val="ctr"/>
        <c:lblOffset val="100"/>
        <c:noMultiLvlLbl val="0"/>
      </c:catAx>
      <c:valAx>
        <c:axId val="175532103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55326319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Preddiplomski/prijediplomski stručni studij Poljoprivreda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A18-4FEB-8894-D4808E9459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A18-4FEB-8894-D4808E9459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A18-4FEB-8894-D4808E945983}"/>
              </c:ext>
            </c:extLst>
          </c:dPt>
          <c:dLbls>
            <c:dLbl>
              <c:idx val="0"/>
              <c:layout>
                <c:manualLayout>
                  <c:x val="-9.3655793346353971E-17"/>
                  <c:y val="-0.103016924208977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18-4FEB-8894-D4808E94598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A18-4FEB-8894-D4808E94598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5A18-4FEB-8894-D4808E94598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'8.'!$H$50:$J$50</c:f>
              <c:strCache>
                <c:ptCount val="3"/>
                <c:pt idx="0">
                  <c:v>DA</c:v>
                </c:pt>
                <c:pt idx="1">
                  <c:v>NE</c:v>
                </c:pt>
                <c:pt idx="2">
                  <c:v>Nisu zaposleni/još studiraju</c:v>
                </c:pt>
              </c:strCache>
            </c:strRef>
          </c:cat>
          <c:val>
            <c:numRef>
              <c:f>'8.'!$H$55:$J$55</c:f>
              <c:numCache>
                <c:formatCode>General</c:formatCode>
                <c:ptCount val="3"/>
                <c:pt idx="0">
                  <c:v>32</c:v>
                </c:pt>
                <c:pt idx="1">
                  <c:v>24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18-4FEB-8894-D4808E9459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Specijalistički diplomski/diplomski stručni studij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944341742022438E-2"/>
          <c:y val="0.33473601704264183"/>
          <c:w val="0.87055575318359524"/>
          <c:h val="0.6187547858267220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230-4B84-841C-13173BCC70D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230-4B84-841C-13173BCC70D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4230-4B84-841C-13173BCC70D9}"/>
              </c:ext>
            </c:extLst>
          </c:dPt>
          <c:dLbls>
            <c:dLbl>
              <c:idx val="0"/>
              <c:spPr>
                <a:solidFill>
                  <a:prstClr val="white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4230-4B84-841C-13173BCC70D9}"/>
                </c:ext>
              </c:extLst>
            </c:dLbl>
            <c:dLbl>
              <c:idx val="1"/>
              <c:spPr>
                <a:solidFill>
                  <a:prstClr val="white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4230-4B84-841C-13173BCC70D9}"/>
                </c:ext>
              </c:extLst>
            </c:dLbl>
            <c:dLbl>
              <c:idx val="2"/>
              <c:spPr>
                <a:solidFill>
                  <a:prstClr val="white"/>
                </a:solidFill>
                <a:ln>
                  <a:solidFill>
                    <a:srgbClr val="A5A5A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4230-4B84-841C-13173BCC70D9}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5B9BD5"/>
                </a:solidFill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'8.'!$G$4:$I$4</c:f>
              <c:strCache>
                <c:ptCount val="3"/>
                <c:pt idx="0">
                  <c:v>DA</c:v>
                </c:pt>
                <c:pt idx="1">
                  <c:v>NE</c:v>
                </c:pt>
                <c:pt idx="2">
                  <c:v>Nisu zaposleni/još studiraju</c:v>
                </c:pt>
              </c:strCache>
            </c:strRef>
          </c:cat>
          <c:val>
            <c:numRef>
              <c:f>'8.'!$G$11:$I$11</c:f>
              <c:numCache>
                <c:formatCode>General</c:formatCode>
                <c:ptCount val="3"/>
                <c:pt idx="0">
                  <c:v>18</c:v>
                </c:pt>
                <c:pt idx="1">
                  <c:v>10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30-4B84-841C-13173BCC70D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'9.'!$G$4</c:f>
              <c:strCache>
                <c:ptCount val="1"/>
                <c:pt idx="0">
                  <c:v>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'9.'!$B$5:$F$10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'9.'!$G$5:$G$10</c:f>
              <c:numCache>
                <c:formatCode>General</c:formatCode>
                <c:ptCount val="6"/>
                <c:pt idx="0">
                  <c:v>21</c:v>
                </c:pt>
                <c:pt idx="1">
                  <c:v>3</c:v>
                </c:pt>
                <c:pt idx="2">
                  <c:v>10</c:v>
                </c:pt>
                <c:pt idx="3">
                  <c:v>1</c:v>
                </c:pt>
                <c:pt idx="4">
                  <c:v>8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25-43B3-ABA5-2E4CC40DF678}"/>
            </c:ext>
          </c:extLst>
        </c:ser>
        <c:ser>
          <c:idx val="1"/>
          <c:order val="1"/>
          <c:tx>
            <c:strRef>
              <c:f>'9.'!$H$4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'9.'!$B$5:$F$10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'9.'!$H$5:$H$10</c:f>
              <c:numCache>
                <c:formatCode>General</c:formatCode>
                <c:ptCount val="6"/>
                <c:pt idx="0">
                  <c:v>13</c:v>
                </c:pt>
                <c:pt idx="1">
                  <c:v>3</c:v>
                </c:pt>
                <c:pt idx="2">
                  <c:v>3</c:v>
                </c:pt>
                <c:pt idx="4">
                  <c:v>6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25-43B3-ABA5-2E4CC40DF678}"/>
            </c:ext>
          </c:extLst>
        </c:ser>
        <c:ser>
          <c:idx val="2"/>
          <c:order val="2"/>
          <c:tx>
            <c:strRef>
              <c:f>'9.'!$I$4</c:f>
              <c:strCache>
                <c:ptCount val="1"/>
                <c:pt idx="0">
                  <c:v>bez odogovora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'9.'!$B$5:$F$10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'9.'!$I$5:$I$10</c:f>
              <c:numCache>
                <c:formatCode>General</c:formatCode>
                <c:ptCount val="6"/>
                <c:pt idx="0">
                  <c:v>15</c:v>
                </c:pt>
                <c:pt idx="1">
                  <c:v>4</c:v>
                </c:pt>
                <c:pt idx="2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25-43B3-ABA5-2E4CC40DF67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22205840"/>
        <c:axId val="822208720"/>
      </c:barChart>
      <c:catAx>
        <c:axId val="82220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22208720"/>
        <c:crosses val="autoZero"/>
        <c:auto val="1"/>
        <c:lblAlgn val="ctr"/>
        <c:lblOffset val="100"/>
        <c:noMultiLvlLbl val="0"/>
      </c:catAx>
      <c:valAx>
        <c:axId val="822208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2220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Preddiplomski/prijediplomski stručni studij Poljoprivreda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80B-4E00-AF12-1029ABB1923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80B-4E00-AF12-1029ABB192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80B-4E00-AF12-1029ABB1923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80B-4E00-AF12-1029ABB1923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680B-4E00-AF12-1029ABB1923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680B-4E00-AF12-1029ABB1923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'9.'!$G$41:$I$41</c:f>
              <c:strCache>
                <c:ptCount val="3"/>
                <c:pt idx="0">
                  <c:v>DA</c:v>
                </c:pt>
                <c:pt idx="1">
                  <c:v>NE</c:v>
                </c:pt>
                <c:pt idx="2">
                  <c:v>bez odogovora</c:v>
                </c:pt>
              </c:strCache>
            </c:strRef>
          </c:cat>
          <c:val>
            <c:numRef>
              <c:f>'9.'!$G$46:$I$46</c:f>
              <c:numCache>
                <c:formatCode>General</c:formatCode>
                <c:ptCount val="3"/>
                <c:pt idx="0">
                  <c:v>35</c:v>
                </c:pt>
                <c:pt idx="1">
                  <c:v>19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80B-4E00-AF12-1029ABB1923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1600" dirty="0"/>
              <a:t> Specijalistički diplomski/diplomski stručni studij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664-48CD-A5EF-CA3E7D2076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664-48CD-A5EF-CA3E7D20762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8664-48CD-A5EF-CA3E7D207625}"/>
              </c:ext>
            </c:extLst>
          </c:dPt>
          <c:dLbls>
            <c:dLbl>
              <c:idx val="0"/>
              <c:layout>
                <c:manualLayout>
                  <c:x val="-4.7055240443942114E-3"/>
                  <c:y val="0.144462994094176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64-48CD-A5EF-CA3E7D207625}"/>
                </c:ext>
              </c:extLst>
            </c:dLbl>
            <c:dLbl>
              <c:idx val="1"/>
              <c:layout>
                <c:manualLayout>
                  <c:x val="2.3527620221971057E-3"/>
                  <c:y val="0.18749452424988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64-48CD-A5EF-CA3E7D20762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8664-48CD-A5EF-CA3E7D20762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'9.'!$G$4:$I$4</c:f>
              <c:strCache>
                <c:ptCount val="3"/>
                <c:pt idx="0">
                  <c:v>DA</c:v>
                </c:pt>
                <c:pt idx="1">
                  <c:v>NE</c:v>
                </c:pt>
                <c:pt idx="2">
                  <c:v>bez odogovora</c:v>
                </c:pt>
              </c:strCache>
            </c:strRef>
          </c:cat>
          <c:val>
            <c:numRef>
              <c:f>'9.'!$G$11:$I$11</c:f>
              <c:numCache>
                <c:formatCode>General</c:formatCode>
                <c:ptCount val="3"/>
                <c:pt idx="0">
                  <c:v>17</c:v>
                </c:pt>
                <c:pt idx="1">
                  <c:v>10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664-48CD-A5EF-CA3E7D20762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Preddiplomski/prijediplomski stručni studij Poljoprivreda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90B-4E3E-BF9A-7D4B0B248C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90B-4E3E-BF9A-7D4B0B248C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C90B-4E3E-BF9A-7D4B0B248C3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C90B-4E3E-BF9A-7D4B0B248C3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90B-4E3E-BF9A-7D4B0B248C3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90B-4E3E-BF9A-7D4B0B248C3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90B-4E3E-BF9A-7D4B0B248C3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C90B-4E3E-BF9A-7D4B0B248C3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'12.'!$G$18:$J$18</c:f>
              <c:strCache>
                <c:ptCount val="4"/>
                <c:pt idx="0">
                  <c:v>a) Da, u potpunosti </c:v>
                </c:pt>
                <c:pt idx="1">
                  <c:v>B) Da, ali ne i plaćom </c:v>
                </c:pt>
                <c:pt idx="2">
                  <c:v>c) Ne, ali nemam drugi posao </c:v>
                </c:pt>
                <c:pt idx="3">
                  <c:v>d) Ne, i želim promijeniti posao </c:v>
                </c:pt>
              </c:strCache>
            </c:strRef>
          </c:cat>
          <c:val>
            <c:numRef>
              <c:f>'12.'!$G$23:$J$23</c:f>
              <c:numCache>
                <c:formatCode>General</c:formatCode>
                <c:ptCount val="4"/>
                <c:pt idx="0">
                  <c:v>35</c:v>
                </c:pt>
                <c:pt idx="1">
                  <c:v>13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90B-4E3E-BF9A-7D4B0B248C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Specijalistički diplomski/diplomski stručni studij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EE7-4604-A1D6-91F6FEB5A8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EE7-4604-A1D6-91F6FEB5A8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EE7-4604-A1D6-91F6FEB5A8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AEE7-4604-A1D6-91F6FEB5A8A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AEE7-4604-A1D6-91F6FEB5A8A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AEE7-4604-A1D6-91F6FEB5A8A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AEE7-4604-A1D6-91F6FEB5A8A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AEE7-4604-A1D6-91F6FEB5A8A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'12.'!$G$5:$J$5</c:f>
              <c:strCache>
                <c:ptCount val="4"/>
                <c:pt idx="0">
                  <c:v>a) Da, u potpunosti </c:v>
                </c:pt>
                <c:pt idx="1">
                  <c:v>B) Da, ali ne i plaćom </c:v>
                </c:pt>
                <c:pt idx="2">
                  <c:v>c) Ne, ali nemam drugi posao </c:v>
                </c:pt>
                <c:pt idx="3">
                  <c:v>d) Ne, i želim promijeniti posao </c:v>
                </c:pt>
              </c:strCache>
            </c:strRef>
          </c:cat>
          <c:val>
            <c:numRef>
              <c:f>'12.'!$G$12:$J$12</c:f>
              <c:numCache>
                <c:formatCode>General</c:formatCode>
                <c:ptCount val="4"/>
                <c:pt idx="0">
                  <c:v>12</c:v>
                </c:pt>
                <c:pt idx="1">
                  <c:v>7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EE7-4604-A1D6-91F6FEB5A8A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'12.'!$G$5</c:f>
              <c:strCache>
                <c:ptCount val="1"/>
                <c:pt idx="0">
                  <c:v>a) Da, u potpunosti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'12.'!$D$6:$F$11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'12.'!$G$6:$G$11</c:f>
              <c:numCache>
                <c:formatCode>General</c:formatCode>
                <c:ptCount val="6"/>
                <c:pt idx="0">
                  <c:v>21</c:v>
                </c:pt>
                <c:pt idx="1">
                  <c:v>4</c:v>
                </c:pt>
                <c:pt idx="2">
                  <c:v>9</c:v>
                </c:pt>
                <c:pt idx="3">
                  <c:v>1</c:v>
                </c:pt>
                <c:pt idx="4">
                  <c:v>5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2B-4F93-91C8-88D6B1C326B1}"/>
            </c:ext>
          </c:extLst>
        </c:ser>
        <c:ser>
          <c:idx val="1"/>
          <c:order val="1"/>
          <c:tx>
            <c:strRef>
              <c:f>'12.'!$H$5</c:f>
              <c:strCache>
                <c:ptCount val="1"/>
                <c:pt idx="0">
                  <c:v>B) Da, ali ne i plaćom 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'12.'!$D$6:$F$11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'12.'!$H$6:$H$11</c:f>
              <c:numCache>
                <c:formatCode>General</c:formatCode>
                <c:ptCount val="6"/>
                <c:pt idx="0">
                  <c:v>9</c:v>
                </c:pt>
                <c:pt idx="2">
                  <c:v>4</c:v>
                </c:pt>
                <c:pt idx="4">
                  <c:v>5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2B-4F93-91C8-88D6B1C326B1}"/>
            </c:ext>
          </c:extLst>
        </c:ser>
        <c:ser>
          <c:idx val="2"/>
          <c:order val="2"/>
          <c:tx>
            <c:strRef>
              <c:f>'12.'!$I$5</c:f>
              <c:strCache>
                <c:ptCount val="1"/>
                <c:pt idx="0">
                  <c:v>c) Ne, ali nemam drugi posao 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'12.'!$D$6:$F$11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'12.'!$I$6:$I$11</c:f>
              <c:numCache>
                <c:formatCode>General</c:formatCode>
                <c:ptCount val="6"/>
                <c:pt idx="0">
                  <c:v>1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2B-4F93-91C8-88D6B1C326B1}"/>
            </c:ext>
          </c:extLst>
        </c:ser>
        <c:ser>
          <c:idx val="3"/>
          <c:order val="3"/>
          <c:tx>
            <c:strRef>
              <c:f>'12.'!$J$5</c:f>
              <c:strCache>
                <c:ptCount val="1"/>
                <c:pt idx="0">
                  <c:v>d) Ne, i želim promijeniti posao 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'12.'!$D$6:$F$11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'12.'!$J$6:$J$11</c:f>
              <c:numCache>
                <c:formatCode>General</c:formatCode>
                <c:ptCount val="6"/>
                <c:pt idx="0">
                  <c:v>4</c:v>
                </c:pt>
                <c:pt idx="1">
                  <c:v>2</c:v>
                </c:pt>
                <c:pt idx="4">
                  <c:v>0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D2B-4F93-91C8-88D6B1C326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86247840"/>
        <c:axId val="1986248800"/>
      </c:barChart>
      <c:catAx>
        <c:axId val="198624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986248800"/>
        <c:crosses val="autoZero"/>
        <c:auto val="1"/>
        <c:lblAlgn val="ctr"/>
        <c:lblOffset val="100"/>
        <c:noMultiLvlLbl val="0"/>
      </c:catAx>
      <c:valAx>
        <c:axId val="1986248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8624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'2.'!$E$5:$F$5</c:f>
              <c:strCache>
                <c:ptCount val="2"/>
                <c:pt idx="0">
                  <c:v> Preddiplomski/prijediplomski stručni studij Poljoprivreda</c:v>
                </c:pt>
                <c:pt idx="1">
                  <c:v>Bilinogojstvo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'2.'!$G$4:$L$4</c:f>
              <c:numCache>
                <c:formatCode>General</c:formatCode>
                <c:ptCount val="6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</c:numCache>
            </c:numRef>
          </c:cat>
          <c:val>
            <c:numRef>
              <c:f>'2.'!$G$5:$L$5</c:f>
              <c:numCache>
                <c:formatCode>General</c:formatCode>
                <c:ptCount val="6"/>
                <c:pt idx="0">
                  <c:v>1</c:v>
                </c:pt>
                <c:pt idx="1">
                  <c:v>14</c:v>
                </c:pt>
                <c:pt idx="2">
                  <c:v>13</c:v>
                </c:pt>
                <c:pt idx="3">
                  <c:v>12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C-4DB8-8748-2B392C5E719D}"/>
            </c:ext>
          </c:extLst>
        </c:ser>
        <c:ser>
          <c:idx val="1"/>
          <c:order val="1"/>
          <c:tx>
            <c:strRef>
              <c:f>'2.'!$E$6:$F$6</c:f>
              <c:strCache>
                <c:ptCount val="2"/>
                <c:pt idx="0">
                  <c:v> Preddiplomski/prijediplomski stručni studij Poljoprivreda</c:v>
                </c:pt>
                <c:pt idx="1">
                  <c:v>Zootehnika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'2.'!$G$4:$L$4</c:f>
              <c:numCache>
                <c:formatCode>General</c:formatCode>
                <c:ptCount val="6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</c:numCache>
            </c:numRef>
          </c:cat>
          <c:val>
            <c:numRef>
              <c:f>'2.'!$G$6:$L$6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2C-4DB8-8748-2B392C5E719D}"/>
            </c:ext>
          </c:extLst>
        </c:ser>
        <c:ser>
          <c:idx val="2"/>
          <c:order val="2"/>
          <c:tx>
            <c:strRef>
              <c:f>'2.'!$E$7:$F$7</c:f>
              <c:strCache>
                <c:ptCount val="2"/>
                <c:pt idx="0">
                  <c:v> Preddiplomski/prijediplomski stručni studij Poljoprivreda</c:v>
                </c:pt>
                <c:pt idx="1">
                  <c:v>Menadžment u poljoprivredi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'2.'!$G$4:$L$4</c:f>
              <c:numCache>
                <c:formatCode>General</c:formatCode>
                <c:ptCount val="6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</c:numCache>
            </c:numRef>
          </c:cat>
          <c:val>
            <c:numRef>
              <c:f>'2.'!$G$7:$L$7</c:f>
              <c:numCache>
                <c:formatCode>General</c:formatCode>
                <c:ptCount val="6"/>
                <c:pt idx="0">
                  <c:v>0</c:v>
                </c:pt>
                <c:pt idx="1">
                  <c:v>3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2C-4DB8-8748-2B392C5E719D}"/>
            </c:ext>
          </c:extLst>
        </c:ser>
        <c:ser>
          <c:idx val="3"/>
          <c:order val="3"/>
          <c:tx>
            <c:strRef>
              <c:f>'2.'!$E$8:$F$8</c:f>
              <c:strCache>
                <c:ptCount val="2"/>
                <c:pt idx="0">
                  <c:v> Preddiplomski/prijediplomski stručni studij Poljoprivreda</c:v>
                </c:pt>
                <c:pt idx="1">
                  <c:v>Razlikovna godina - smjer Bilinogojstvo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'2.'!$G$4:$L$4</c:f>
              <c:numCache>
                <c:formatCode>General</c:formatCode>
                <c:ptCount val="6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</c:numCache>
            </c:numRef>
          </c:cat>
          <c:val>
            <c:numRef>
              <c:f>'2.'!$G$8:$L$8</c:f>
              <c:numCache>
                <c:formatCode>General</c:formatCode>
                <c:ptCount val="6"/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2C-4DB8-8748-2B392C5E719D}"/>
            </c:ext>
          </c:extLst>
        </c:ser>
        <c:ser>
          <c:idx val="4"/>
          <c:order val="4"/>
          <c:tx>
            <c:strRef>
              <c:f>'2.'!$E$9:$F$9</c:f>
              <c:strCache>
                <c:ptCount val="2"/>
                <c:pt idx="0">
                  <c:v> Specijalistički diplomski/diplomski stručni studij</c:v>
                </c:pt>
                <c:pt idx="1">
                  <c:v>Održiva i ekološka poljoprivreda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'2.'!$G$4:$L$4</c:f>
              <c:numCache>
                <c:formatCode>General</c:formatCode>
                <c:ptCount val="6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</c:numCache>
            </c:numRef>
          </c:cat>
          <c:val>
            <c:numRef>
              <c:f>'2.'!$G$9:$L$9</c:f>
              <c:numCache>
                <c:formatCode>General</c:formatCode>
                <c:ptCount val="6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2C-4DB8-8748-2B392C5E719D}"/>
            </c:ext>
          </c:extLst>
        </c:ser>
        <c:ser>
          <c:idx val="5"/>
          <c:order val="5"/>
          <c:tx>
            <c:strRef>
              <c:f>'2.'!$E$10:$F$10</c:f>
              <c:strCache>
                <c:ptCount val="2"/>
                <c:pt idx="0">
                  <c:v> Specijalistički diplomski/diplomski stručni studij</c:v>
                </c:pt>
                <c:pt idx="1">
                  <c:v>Menadžment u poljoprivredi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'2.'!$G$4:$L$4</c:f>
              <c:numCache>
                <c:formatCode>General</c:formatCode>
                <c:ptCount val="6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</c:numCache>
            </c:numRef>
          </c:cat>
          <c:val>
            <c:numRef>
              <c:f>'2.'!$G$10:$L$10</c:f>
              <c:numCache>
                <c:formatCode>General</c:formatCode>
                <c:ptCount val="6"/>
                <c:pt idx="1">
                  <c:v>5</c:v>
                </c:pt>
                <c:pt idx="2">
                  <c:v>4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62C-4DB8-8748-2B392C5E71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overlap val="3"/>
        <c:axId val="398355120"/>
        <c:axId val="398343600"/>
      </c:barChart>
      <c:catAx>
        <c:axId val="39835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398343600"/>
        <c:crosses val="autoZero"/>
        <c:auto val="1"/>
        <c:lblAlgn val="ctr"/>
        <c:lblOffset val="100"/>
        <c:noMultiLvlLbl val="0"/>
      </c:catAx>
      <c:valAx>
        <c:axId val="3983436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8355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'12.'!$E$79</c:f>
              <c:strCache>
                <c:ptCount val="1"/>
                <c:pt idx="0">
                  <c:v>da, u potpunosti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'12.'!$F$77:$L$78</c:f>
              <c:strCache>
                <c:ptCount val="7"/>
                <c:pt idx="0">
                  <c:v>SPS Bilinogojstvo</c:v>
                </c:pt>
                <c:pt idx="1">
                  <c:v>SPS Zootehnika</c:v>
                </c:pt>
                <c:pt idx="2">
                  <c:v>SPS Menadžment u poljoprivredi</c:v>
                </c:pt>
                <c:pt idx="3">
                  <c:v>Razlikovna godina</c:v>
                </c:pt>
                <c:pt idx="4">
                  <c:v>SDS OPE</c:v>
                </c:pt>
                <c:pt idx="5">
                  <c:v>SDS MUP</c:v>
                </c:pt>
                <c:pt idx="6">
                  <c:v>Ukupno</c:v>
                </c:pt>
              </c:strCache>
            </c:strRef>
          </c:cat>
          <c:val>
            <c:numRef>
              <c:f>'12.'!$F$79:$L$79</c:f>
              <c:numCache>
                <c:formatCode>0%</c:formatCode>
                <c:ptCount val="7"/>
                <c:pt idx="0">
                  <c:v>0.62</c:v>
                </c:pt>
                <c:pt idx="1">
                  <c:v>0.67</c:v>
                </c:pt>
                <c:pt idx="2">
                  <c:v>0.69</c:v>
                </c:pt>
                <c:pt idx="3">
                  <c:v>1</c:v>
                </c:pt>
                <c:pt idx="4">
                  <c:v>0.45</c:v>
                </c:pt>
                <c:pt idx="5">
                  <c:v>0.54</c:v>
                </c:pt>
                <c:pt idx="6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81-4D50-A9A6-137B589DBB96}"/>
            </c:ext>
          </c:extLst>
        </c:ser>
        <c:ser>
          <c:idx val="1"/>
          <c:order val="1"/>
          <c:tx>
            <c:strRef>
              <c:f>'12.'!$E$80</c:f>
              <c:strCache>
                <c:ptCount val="1"/>
                <c:pt idx="0">
                  <c:v>da, ali ne i plaćom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9.642472637058511E-3"/>
                  <c:y val="4.54280186784265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81-4D50-A9A6-137B589DBB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'12.'!$F$77:$L$78</c:f>
              <c:strCache>
                <c:ptCount val="7"/>
                <c:pt idx="0">
                  <c:v>SPS Bilinogojstvo</c:v>
                </c:pt>
                <c:pt idx="1">
                  <c:v>SPS Zootehnika</c:v>
                </c:pt>
                <c:pt idx="2">
                  <c:v>SPS Menadžment u poljoprivredi</c:v>
                </c:pt>
                <c:pt idx="3">
                  <c:v>Razlikovna godina</c:v>
                </c:pt>
                <c:pt idx="4">
                  <c:v>SDS OPE</c:v>
                </c:pt>
                <c:pt idx="5">
                  <c:v>SDS MUP</c:v>
                </c:pt>
                <c:pt idx="6">
                  <c:v>Ukupno</c:v>
                </c:pt>
              </c:strCache>
            </c:strRef>
          </c:cat>
          <c:val>
            <c:numRef>
              <c:f>'12.'!$F$80:$L$80</c:f>
              <c:numCache>
                <c:formatCode>0%</c:formatCode>
                <c:ptCount val="7"/>
                <c:pt idx="0">
                  <c:v>0.26</c:v>
                </c:pt>
                <c:pt idx="1">
                  <c:v>0</c:v>
                </c:pt>
                <c:pt idx="2">
                  <c:v>0.31</c:v>
                </c:pt>
                <c:pt idx="3">
                  <c:v>0</c:v>
                </c:pt>
                <c:pt idx="4">
                  <c:v>0.45</c:v>
                </c:pt>
                <c:pt idx="5">
                  <c:v>0.15</c:v>
                </c:pt>
                <c:pt idx="6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81-4D50-A9A6-137B589DBB96}"/>
            </c:ext>
          </c:extLst>
        </c:ser>
        <c:ser>
          <c:idx val="2"/>
          <c:order val="2"/>
          <c:tx>
            <c:strRef>
              <c:f>'12.'!$E$81</c:f>
              <c:strCache>
                <c:ptCount val="1"/>
                <c:pt idx="0">
                  <c:v>ne, ali nemam drugi posao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2.1427716971241136E-3"/>
                  <c:y val="-1.1357004669606933E-2"/>
                </c:manualLayout>
              </c:layout>
              <c:tx>
                <c:rich>
                  <a:bodyPr/>
                  <a:lstStyle/>
                  <a:p>
                    <a:fld id="{E7F3DE5B-07A8-4887-815D-1B6B7B615AD8}" type="VALUE">
                      <a:rPr lang="en-US">
                        <a:solidFill>
                          <a:srgbClr val="FF0000"/>
                        </a:solidFill>
                      </a:rPr>
                      <a:pPr/>
                      <a:t>[VRIJEDNOST]</a:t>
                    </a:fld>
                    <a:endParaRPr lang="hr-HR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E81-4D50-A9A6-137B589DBB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'12.'!$F$77:$L$78</c:f>
              <c:strCache>
                <c:ptCount val="7"/>
                <c:pt idx="0">
                  <c:v>SPS Bilinogojstvo</c:v>
                </c:pt>
                <c:pt idx="1">
                  <c:v>SPS Zootehnika</c:v>
                </c:pt>
                <c:pt idx="2">
                  <c:v>SPS Menadžment u poljoprivredi</c:v>
                </c:pt>
                <c:pt idx="3">
                  <c:v>Razlikovna godina</c:v>
                </c:pt>
                <c:pt idx="4">
                  <c:v>SDS OPE</c:v>
                </c:pt>
                <c:pt idx="5">
                  <c:v>SDS MUP</c:v>
                </c:pt>
                <c:pt idx="6">
                  <c:v>Ukupno</c:v>
                </c:pt>
              </c:strCache>
            </c:strRef>
          </c:cat>
          <c:val>
            <c:numRef>
              <c:f>'12.'!$F$81:$L$81</c:f>
              <c:numCache>
                <c:formatCode>0%</c:formatCode>
                <c:ptCount val="7"/>
                <c:pt idx="0">
                  <c:v>0.03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0.09</c:v>
                </c:pt>
                <c:pt idx="5">
                  <c:v>0.15</c:v>
                </c:pt>
                <c:pt idx="6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81-4D50-A9A6-137B589DBB96}"/>
            </c:ext>
          </c:extLst>
        </c:ser>
        <c:ser>
          <c:idx val="3"/>
          <c:order val="3"/>
          <c:tx>
            <c:strRef>
              <c:f>'12.'!$E$82</c:f>
              <c:strCache>
                <c:ptCount val="1"/>
                <c:pt idx="0">
                  <c:v>ne i želim promijeniti posao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E81-4D50-A9A6-137B589DBB96}"/>
                </c:ext>
              </c:extLst>
            </c:dLbl>
            <c:dLbl>
              <c:idx val="5"/>
              <c:layout>
                <c:manualLayout>
                  <c:x val="7.4997009399343974E-3"/>
                  <c:y val="-1.13570046696069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E81-4D50-A9A6-137B589DBB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'12.'!$F$77:$L$78</c:f>
              <c:strCache>
                <c:ptCount val="7"/>
                <c:pt idx="0">
                  <c:v>SPS Bilinogojstvo</c:v>
                </c:pt>
                <c:pt idx="1">
                  <c:v>SPS Zootehnika</c:v>
                </c:pt>
                <c:pt idx="2">
                  <c:v>SPS Menadžment u poljoprivredi</c:v>
                </c:pt>
                <c:pt idx="3">
                  <c:v>Razlikovna godina</c:v>
                </c:pt>
                <c:pt idx="4">
                  <c:v>SDS OPE</c:v>
                </c:pt>
                <c:pt idx="5">
                  <c:v>SDS MUP</c:v>
                </c:pt>
                <c:pt idx="6">
                  <c:v>Ukupno</c:v>
                </c:pt>
              </c:strCache>
            </c:strRef>
          </c:cat>
          <c:val>
            <c:numRef>
              <c:f>'12.'!$F$82:$L$82</c:f>
              <c:numCache>
                <c:formatCode>0%</c:formatCode>
                <c:ptCount val="7"/>
                <c:pt idx="0">
                  <c:v>0.12</c:v>
                </c:pt>
                <c:pt idx="1">
                  <c:v>0.33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0.15</c:v>
                </c:pt>
                <c:pt idx="6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81-4D50-A9A6-137B589DBB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39"/>
        <c:overlap val="-17"/>
        <c:axId val="778581103"/>
        <c:axId val="778581583"/>
      </c:barChart>
      <c:catAx>
        <c:axId val="778581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778581583"/>
        <c:crosses val="autoZero"/>
        <c:auto val="1"/>
        <c:lblAlgn val="ctr"/>
        <c:lblOffset val="100"/>
        <c:noMultiLvlLbl val="0"/>
      </c:catAx>
      <c:valAx>
        <c:axId val="77858158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78581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1600" dirty="0"/>
              <a:t> Preddiplomski/prijediplomski stručni studij Poljoprivreda </a:t>
            </a:r>
          </a:p>
        </c:rich>
      </c:tx>
      <c:layout>
        <c:manualLayout>
          <c:xMode val="edge"/>
          <c:yMode val="edge"/>
          <c:x val="0.13269593003594052"/>
          <c:y val="4.58888775681607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82E-44AB-9588-013A963C00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82E-44AB-9588-013A963C00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82E-44AB-9588-013A963C00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82E-44AB-9588-013A963C00A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82E-44AB-9588-013A963C00A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82E-44AB-9588-013A963C00A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382E-44AB-9588-013A963C00A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382E-44AB-9588-013A963C00A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'13.'!$J$25:$M$25</c:f>
              <c:strCache>
                <c:ptCount val="4"/>
                <c:pt idx="0">
                  <c:v>DA</c:v>
                </c:pt>
                <c:pt idx="1">
                  <c:v>Uglavnom DA</c:v>
                </c:pt>
                <c:pt idx="2">
                  <c:v>NE</c:v>
                </c:pt>
                <c:pt idx="3">
                  <c:v>bez odgovora</c:v>
                </c:pt>
              </c:strCache>
            </c:strRef>
          </c:cat>
          <c:val>
            <c:numRef>
              <c:f>'13.'!$J$30:$M$30</c:f>
              <c:numCache>
                <c:formatCode>General</c:formatCode>
                <c:ptCount val="4"/>
                <c:pt idx="0">
                  <c:v>43</c:v>
                </c:pt>
                <c:pt idx="1">
                  <c:v>4</c:v>
                </c:pt>
                <c:pt idx="2">
                  <c:v>6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2E-44AB-9588-013A963C00A6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A-382E-44AB-9588-013A963C00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C-382E-44AB-9588-013A963C00A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382E-44AB-9588-013A963C00A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382E-44AB-9588-013A963C00A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'13.'!$J$25:$M$25</c:f>
              <c:strCache>
                <c:ptCount val="4"/>
                <c:pt idx="0">
                  <c:v>DA</c:v>
                </c:pt>
                <c:pt idx="1">
                  <c:v>Uglavnom DA</c:v>
                </c:pt>
                <c:pt idx="2">
                  <c:v>NE</c:v>
                </c:pt>
                <c:pt idx="3">
                  <c:v>bez odgovora</c:v>
                </c:pt>
              </c:strCache>
            </c:strRef>
          </c:cat>
          <c:val>
            <c:numRef>
              <c:f>'13.'!$D$26:$E$26</c:f>
              <c:numCache>
                <c:formatCode>General</c:formatCode>
                <c:ptCount val="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82E-44AB-9588-013A963C00A6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382E-44AB-9588-013A963C00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382E-44AB-9588-013A963C00A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382E-44AB-9588-013A963C00A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382E-44AB-9588-013A963C00A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'13.'!$J$25:$M$25</c:f>
              <c:strCache>
                <c:ptCount val="4"/>
                <c:pt idx="0">
                  <c:v>DA</c:v>
                </c:pt>
                <c:pt idx="1">
                  <c:v>Uglavnom DA</c:v>
                </c:pt>
                <c:pt idx="2">
                  <c:v>NE</c:v>
                </c:pt>
                <c:pt idx="3">
                  <c:v>bez odgovora</c:v>
                </c:pt>
              </c:strCache>
            </c:strRef>
          </c:cat>
          <c:val>
            <c:numRef>
              <c:f>'13.'!$D$27:$E$27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12-382E-44AB-9588-013A963C00A6}"/>
            </c:ext>
          </c:extLst>
        </c:ser>
        <c:ser>
          <c:idx val="3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4-382E-44AB-9588-013A963C00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6-382E-44AB-9588-013A963C00A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382E-44AB-9588-013A963C00A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382E-44AB-9588-013A963C00A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'13.'!$J$25:$M$25</c:f>
              <c:strCache>
                <c:ptCount val="4"/>
                <c:pt idx="0">
                  <c:v>DA</c:v>
                </c:pt>
                <c:pt idx="1">
                  <c:v>Uglavnom DA</c:v>
                </c:pt>
                <c:pt idx="2">
                  <c:v>NE</c:v>
                </c:pt>
                <c:pt idx="3">
                  <c:v>bez odgovora</c:v>
                </c:pt>
              </c:strCache>
            </c:strRef>
          </c:cat>
          <c:val>
            <c:numRef>
              <c:f>'13.'!$D$28:$E$28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17-382E-44AB-9588-013A963C00A6}"/>
            </c:ext>
          </c:extLst>
        </c:ser>
        <c:ser>
          <c:idx val="4"/>
          <c:order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382E-44AB-9588-013A963C00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382E-44AB-9588-013A963C00A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382E-44AB-9588-013A963C00A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382E-44AB-9588-013A963C00A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'13.'!$J$25:$M$25</c:f>
              <c:strCache>
                <c:ptCount val="4"/>
                <c:pt idx="0">
                  <c:v>DA</c:v>
                </c:pt>
                <c:pt idx="1">
                  <c:v>Uglavnom DA</c:v>
                </c:pt>
                <c:pt idx="2">
                  <c:v>NE</c:v>
                </c:pt>
                <c:pt idx="3">
                  <c:v>bez odgovora</c:v>
                </c:pt>
              </c:strCache>
            </c:strRef>
          </c:cat>
          <c:val>
            <c:numRef>
              <c:f>'13.'!$D$29:$E$29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1C-382E-44AB-9588-013A963C00A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1600" dirty="0"/>
              <a:t> Specijalistički diplomski/diplomski stručni studij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414868807293004"/>
          <c:y val="0.27937665821782837"/>
          <c:w val="0.73188693232291224"/>
          <c:h val="0.603957800837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1CE-4481-8E4E-C077F71533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1CE-4481-8E4E-C077F71533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1CE-4481-8E4E-C077F71533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B1CE-4481-8E4E-C077F71533D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B1CE-4481-8E4E-C077F71533D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B1CE-4481-8E4E-C077F71533D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B1CE-4481-8E4E-C077F71533D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B1CE-4481-8E4E-C077F71533D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'13.'!$J$9:$M$9</c:f>
              <c:strCache>
                <c:ptCount val="4"/>
                <c:pt idx="0">
                  <c:v>DA</c:v>
                </c:pt>
                <c:pt idx="1">
                  <c:v>Uglavnom DA</c:v>
                </c:pt>
                <c:pt idx="2">
                  <c:v>NE</c:v>
                </c:pt>
                <c:pt idx="3">
                  <c:v>bez odgovora</c:v>
                </c:pt>
              </c:strCache>
            </c:strRef>
          </c:cat>
          <c:val>
            <c:numRef>
              <c:f>'13.'!$J$16:$M$16</c:f>
              <c:numCache>
                <c:formatCode>General</c:formatCode>
                <c:ptCount val="4"/>
                <c:pt idx="0">
                  <c:v>18</c:v>
                </c:pt>
                <c:pt idx="1">
                  <c:v>6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1CE-4481-8E4E-C077F71533D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'13.'!$H$9</c:f>
              <c:strCache>
                <c:ptCount val="1"/>
                <c:pt idx="0">
                  <c:v>Ukupno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'13.'!$D$10:$G$15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'13.'!$H$10:$H$15</c:f>
              <c:numCache>
                <c:formatCode>General</c:formatCode>
                <c:ptCount val="6"/>
                <c:pt idx="0">
                  <c:v>49</c:v>
                </c:pt>
                <c:pt idx="1">
                  <c:v>10</c:v>
                </c:pt>
                <c:pt idx="2">
                  <c:v>16</c:v>
                </c:pt>
                <c:pt idx="3">
                  <c:v>1</c:v>
                </c:pt>
                <c:pt idx="4">
                  <c:v>17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72-4A31-8C04-EC275EB96692}"/>
            </c:ext>
          </c:extLst>
        </c:ser>
        <c:ser>
          <c:idx val="3"/>
          <c:order val="3"/>
          <c:tx>
            <c:strRef>
              <c:f>'13.'!$J$9</c:f>
              <c:strCache>
                <c:ptCount val="1"/>
                <c:pt idx="0">
                  <c:v>DA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'13.'!$D$10:$G$15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'13.'!$J$10:$J$15</c:f>
              <c:numCache>
                <c:formatCode>General</c:formatCode>
                <c:ptCount val="6"/>
                <c:pt idx="0">
                  <c:v>29</c:v>
                </c:pt>
                <c:pt idx="1">
                  <c:v>4</c:v>
                </c:pt>
                <c:pt idx="2">
                  <c:v>10</c:v>
                </c:pt>
                <c:pt idx="4">
                  <c:v>7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72-4A31-8C04-EC275EB96692}"/>
            </c:ext>
          </c:extLst>
        </c:ser>
        <c:ser>
          <c:idx val="4"/>
          <c:order val="4"/>
          <c:tx>
            <c:strRef>
              <c:f>'13.'!$K$9</c:f>
              <c:strCache>
                <c:ptCount val="1"/>
                <c:pt idx="0">
                  <c:v>Uglavnom DA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'13.'!$D$10:$G$15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'13.'!$K$10:$K$15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5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72-4A31-8C04-EC275EB96692}"/>
            </c:ext>
          </c:extLst>
        </c:ser>
        <c:ser>
          <c:idx val="5"/>
          <c:order val="5"/>
          <c:tx>
            <c:strRef>
              <c:f>'13.'!$L$9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'13.'!$D$10:$G$15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'13.'!$L$10:$L$15</c:f>
              <c:numCache>
                <c:formatCode>General</c:formatCode>
                <c:ptCount val="6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372-4A31-8C04-EC275EB96692}"/>
            </c:ext>
          </c:extLst>
        </c:ser>
        <c:ser>
          <c:idx val="6"/>
          <c:order val="6"/>
          <c:tx>
            <c:strRef>
              <c:f>'13.'!$M$9</c:f>
              <c:strCache>
                <c:ptCount val="1"/>
                <c:pt idx="0">
                  <c:v>bez odgovora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'13.'!$D$10:$G$15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'13.'!$M$10:$M$15</c:f>
              <c:numCache>
                <c:formatCode>General</c:formatCode>
                <c:ptCount val="6"/>
                <c:pt idx="0">
                  <c:v>14</c:v>
                </c:pt>
                <c:pt idx="1">
                  <c:v>4</c:v>
                </c:pt>
                <c:pt idx="2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72-4A31-8C04-EC275EB966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22209680"/>
        <c:axId val="82220248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'13.'!$G$9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r-Latn-R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'13.'!$D$10:$G$15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Bilinogojstvo</c:v>
                        </c:pt>
                        <c:pt idx="1">
                          <c:v>Zootehnika</c:v>
                        </c:pt>
                        <c:pt idx="2">
                          <c:v>Menadžment u poljoprivredi</c:v>
                        </c:pt>
                        <c:pt idx="3">
                          <c:v>Razlikovna godina - smjer Bilinogojstvo</c:v>
                        </c:pt>
                        <c:pt idx="4">
                          <c:v>Održiva i ekološka poljoprivreda</c:v>
                        </c:pt>
                        <c:pt idx="5">
                          <c:v>Menadžment u poljoprivredi</c:v>
                        </c:pt>
                      </c:lvl>
                      <c:lvl>
                        <c:pt idx="0">
                          <c:v> Preddiplomski/prijediplomski stručni studij Poljoprivreda</c:v>
                        </c:pt>
                        <c:pt idx="4">
                          <c:v> Specijalistički diplomski/diplomski stručni studij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'13.'!$G$10:$G$15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7372-4A31-8C04-EC275EB96692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'13.'!$I$9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r-Latn-R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'13.'!$D$10:$G$15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Bilinogojstvo</c:v>
                        </c:pt>
                        <c:pt idx="1">
                          <c:v>Zootehnika</c:v>
                        </c:pt>
                        <c:pt idx="2">
                          <c:v>Menadžment u poljoprivredi</c:v>
                        </c:pt>
                        <c:pt idx="3">
                          <c:v>Razlikovna godina - smjer Bilinogojstvo</c:v>
                        </c:pt>
                        <c:pt idx="4">
                          <c:v>Održiva i ekološka poljoprivreda</c:v>
                        </c:pt>
                        <c:pt idx="5">
                          <c:v>Menadžment u poljoprivredi</c:v>
                        </c:pt>
                      </c:lvl>
                      <c:lvl>
                        <c:pt idx="0">
                          <c:v> Preddiplomski/prijediplomski stručni studij Poljoprivreda</c:v>
                        </c:pt>
                        <c:pt idx="4">
                          <c:v> Specijalistički diplomski/diplomski stručni studij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'13.'!$I$10:$I$15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372-4A31-8C04-EC275EB96692}"/>
                  </c:ext>
                </c:extLst>
              </c15:ser>
            </c15:filteredBarSeries>
          </c:ext>
        </c:extLst>
      </c:barChart>
      <c:catAx>
        <c:axId val="82220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22202480"/>
        <c:crosses val="autoZero"/>
        <c:auto val="1"/>
        <c:lblAlgn val="ctr"/>
        <c:lblOffset val="100"/>
        <c:noMultiLvlLbl val="0"/>
      </c:catAx>
      <c:valAx>
        <c:axId val="8222024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2220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'13.'!$B$77</c:f>
              <c:strCache>
                <c:ptCount val="1"/>
                <c:pt idx="0">
                  <c:v>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'13.'!$C$75:$I$76</c:f>
              <c:strCache>
                <c:ptCount val="7"/>
                <c:pt idx="0">
                  <c:v>SPS Bilinogojstvo</c:v>
                </c:pt>
                <c:pt idx="1">
                  <c:v>SPS Zootehnika</c:v>
                </c:pt>
                <c:pt idx="2">
                  <c:v>SPS Menadžment u poljoprivredi</c:v>
                </c:pt>
                <c:pt idx="3">
                  <c:v>Razlikovna godina</c:v>
                </c:pt>
                <c:pt idx="4">
                  <c:v>SDS OPE</c:v>
                </c:pt>
                <c:pt idx="5">
                  <c:v>SDS MUP</c:v>
                </c:pt>
                <c:pt idx="6">
                  <c:v>Ukupno</c:v>
                </c:pt>
              </c:strCache>
            </c:strRef>
          </c:cat>
          <c:val>
            <c:numRef>
              <c:f>'13.'!$C$77:$I$77</c:f>
              <c:numCache>
                <c:formatCode>0%</c:formatCode>
                <c:ptCount val="7"/>
                <c:pt idx="0">
                  <c:v>0.83</c:v>
                </c:pt>
                <c:pt idx="1">
                  <c:v>0.67</c:v>
                </c:pt>
                <c:pt idx="2">
                  <c:v>0.83</c:v>
                </c:pt>
                <c:pt idx="3">
                  <c:v>0</c:v>
                </c:pt>
                <c:pt idx="4">
                  <c:v>0.47</c:v>
                </c:pt>
                <c:pt idx="5">
                  <c:v>0.85</c:v>
                </c:pt>
                <c:pt idx="6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AB-426D-A7D9-5A2AF44F6425}"/>
            </c:ext>
          </c:extLst>
        </c:ser>
        <c:ser>
          <c:idx val="1"/>
          <c:order val="1"/>
          <c:tx>
            <c:strRef>
              <c:f>'13.'!$B$78</c:f>
              <c:strCache>
                <c:ptCount val="1"/>
                <c:pt idx="0">
                  <c:v>uglavnom 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'13.'!$C$75:$I$76</c:f>
              <c:strCache>
                <c:ptCount val="7"/>
                <c:pt idx="0">
                  <c:v>SPS Bilinogojstvo</c:v>
                </c:pt>
                <c:pt idx="1">
                  <c:v>SPS Zootehnika</c:v>
                </c:pt>
                <c:pt idx="2">
                  <c:v>SPS Menadžment u poljoprivredi</c:v>
                </c:pt>
                <c:pt idx="3">
                  <c:v>Razlikovna godina</c:v>
                </c:pt>
                <c:pt idx="4">
                  <c:v>SDS OPE</c:v>
                </c:pt>
                <c:pt idx="5">
                  <c:v>SDS MUP</c:v>
                </c:pt>
                <c:pt idx="6">
                  <c:v>Ukupno</c:v>
                </c:pt>
              </c:strCache>
            </c:strRef>
          </c:cat>
          <c:val>
            <c:numRef>
              <c:f>'13.'!$C$78:$I$78</c:f>
              <c:numCache>
                <c:formatCode>0%</c:formatCode>
                <c:ptCount val="7"/>
                <c:pt idx="0">
                  <c:v>0.06</c:v>
                </c:pt>
                <c:pt idx="1">
                  <c:v>0.17</c:v>
                </c:pt>
                <c:pt idx="2">
                  <c:v>0.08</c:v>
                </c:pt>
                <c:pt idx="3">
                  <c:v>1</c:v>
                </c:pt>
                <c:pt idx="4">
                  <c:v>0.33</c:v>
                </c:pt>
                <c:pt idx="5">
                  <c:v>0.08</c:v>
                </c:pt>
                <c:pt idx="6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AB-426D-A7D9-5A2AF44F6425}"/>
            </c:ext>
          </c:extLst>
        </c:ser>
        <c:ser>
          <c:idx val="2"/>
          <c:order val="2"/>
          <c:tx>
            <c:strRef>
              <c:f>'13.'!$B$79</c:f>
              <c:strCache>
                <c:ptCount val="1"/>
                <c:pt idx="0">
                  <c:v>ne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'13.'!$C$75:$I$76</c:f>
              <c:strCache>
                <c:ptCount val="7"/>
                <c:pt idx="0">
                  <c:v>SPS Bilinogojstvo</c:v>
                </c:pt>
                <c:pt idx="1">
                  <c:v>SPS Zootehnika</c:v>
                </c:pt>
                <c:pt idx="2">
                  <c:v>SPS Menadžment u poljoprivredi</c:v>
                </c:pt>
                <c:pt idx="3">
                  <c:v>Razlikovna godina</c:v>
                </c:pt>
                <c:pt idx="4">
                  <c:v>SDS OPE</c:v>
                </c:pt>
                <c:pt idx="5">
                  <c:v>SDS MUP</c:v>
                </c:pt>
                <c:pt idx="6">
                  <c:v>Ukupno</c:v>
                </c:pt>
              </c:strCache>
            </c:strRef>
          </c:cat>
          <c:val>
            <c:numRef>
              <c:f>'13.'!$C$79:$I$79</c:f>
              <c:numCache>
                <c:formatCode>0%</c:formatCode>
                <c:ptCount val="7"/>
                <c:pt idx="0">
                  <c:v>0.11</c:v>
                </c:pt>
                <c:pt idx="1">
                  <c:v>0.17</c:v>
                </c:pt>
                <c:pt idx="2">
                  <c:v>0.08</c:v>
                </c:pt>
                <c:pt idx="3">
                  <c:v>0</c:v>
                </c:pt>
                <c:pt idx="4">
                  <c:v>0.2</c:v>
                </c:pt>
                <c:pt idx="5">
                  <c:v>0.08</c:v>
                </c:pt>
                <c:pt idx="6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AB-426D-A7D9-5A2AF44F64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5467119"/>
        <c:axId val="765464719"/>
      </c:barChart>
      <c:catAx>
        <c:axId val="765467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765464719"/>
        <c:crosses val="autoZero"/>
        <c:auto val="1"/>
        <c:lblAlgn val="ctr"/>
        <c:lblOffset val="100"/>
        <c:noMultiLvlLbl val="0"/>
      </c:catAx>
      <c:valAx>
        <c:axId val="765464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65467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814731455698456E-2"/>
          <c:y val="2.721903313785768E-2"/>
          <c:w val="0.97437053708860311"/>
          <c:h val="0.7460407704876317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'15.'!$G$2</c:f>
              <c:strCache>
                <c:ptCount val="1"/>
                <c:pt idx="0">
                  <c:v>a) Ništa se nije promijenilo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'15.'!$C$3:$F$8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'15.'!$G$3:$G$8</c:f>
              <c:numCache>
                <c:formatCode>General</c:formatCode>
                <c:ptCount val="6"/>
                <c:pt idx="0">
                  <c:v>18</c:v>
                </c:pt>
                <c:pt idx="1">
                  <c:v>5</c:v>
                </c:pt>
                <c:pt idx="2">
                  <c:v>7</c:v>
                </c:pt>
                <c:pt idx="3">
                  <c:v>1</c:v>
                </c:pt>
                <c:pt idx="4">
                  <c:v>10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B7-42E8-9349-7373B0C7F548}"/>
            </c:ext>
          </c:extLst>
        </c:ser>
        <c:ser>
          <c:idx val="2"/>
          <c:order val="2"/>
          <c:tx>
            <c:strRef>
              <c:f>'15.'!$H$2</c:f>
              <c:strCache>
                <c:ptCount val="1"/>
                <c:pt idx="0">
                  <c:v>b) Zaposlio/zaposlila sam se na boljem radnom mjestu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'15.'!$C$3:$F$8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'15.'!$H$3:$H$8</c:f>
              <c:numCache>
                <c:formatCode>General</c:formatCode>
                <c:ptCount val="6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B7-42E8-9349-7373B0C7F548}"/>
            </c:ext>
          </c:extLst>
        </c:ser>
        <c:ser>
          <c:idx val="3"/>
          <c:order val="3"/>
          <c:tx>
            <c:strRef>
              <c:f>'15.'!$I$2</c:f>
              <c:strCache>
                <c:ptCount val="1"/>
                <c:pt idx="0">
                  <c:v>c) Dobio/dobila sam bolji položaj na poslu i veću plaću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'15.'!$C$3:$F$8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'15.'!$I$3:$I$8</c:f>
              <c:numCache>
                <c:formatCode>General</c:formatCode>
                <c:ptCount val="6"/>
                <c:pt idx="0">
                  <c:v>11</c:v>
                </c:pt>
                <c:pt idx="2">
                  <c:v>4</c:v>
                </c:pt>
                <c:pt idx="4">
                  <c:v>3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B7-42E8-9349-7373B0C7F548}"/>
            </c:ext>
          </c:extLst>
        </c:ser>
        <c:ser>
          <c:idx val="4"/>
          <c:order val="4"/>
          <c:tx>
            <c:strRef>
              <c:f>'15.'!$J$2</c:f>
              <c:strCache>
                <c:ptCount val="1"/>
                <c:pt idx="0">
                  <c:v>d) Znanjem stečenim na VUK-u unaprijedio/la sam svoj OPG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'15.'!$C$3:$F$8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'15.'!$J$3:$J$8</c:f>
              <c:numCache>
                <c:formatCode>General</c:formatCode>
                <c:ptCount val="6"/>
                <c:pt idx="0">
                  <c:v>8</c:v>
                </c:pt>
                <c:pt idx="1">
                  <c:v>2</c:v>
                </c:pt>
                <c:pt idx="2">
                  <c:v>2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B7-42E8-9349-7373B0C7F548}"/>
            </c:ext>
          </c:extLst>
        </c:ser>
        <c:ser>
          <c:idx val="5"/>
          <c:order val="5"/>
          <c:tx>
            <c:strRef>
              <c:f>'15.'!$K$2</c:f>
              <c:strCache>
                <c:ptCount val="1"/>
                <c:pt idx="0">
                  <c:v>e) Većim brojem bodova za obrazovanje ostvario sam prednost na natječajima za sredstva potpore ili državno poljoprivredno zemljište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'15.'!$C$3:$F$8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'15.'!$K$3:$K$8</c:f>
              <c:numCache>
                <c:formatCode>General</c:formatCode>
                <c:ptCount val="6"/>
                <c:pt idx="0">
                  <c:v>2</c:v>
                </c:pt>
                <c:pt idx="2">
                  <c:v>1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B7-42E8-9349-7373B0C7F548}"/>
            </c:ext>
          </c:extLst>
        </c:ser>
        <c:ser>
          <c:idx val="6"/>
          <c:order val="6"/>
          <c:tx>
            <c:strRef>
              <c:f>'15.'!$L$2</c:f>
              <c:strCache>
                <c:ptCount val="1"/>
                <c:pt idx="0">
                  <c:v>f) Ostalo (opišite)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'15.'!$C$3:$F$8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'15.'!$L$3:$L$8</c:f>
              <c:numCache>
                <c:formatCode>General</c:formatCode>
                <c:ptCount val="6"/>
                <c:pt idx="0">
                  <c:v>7</c:v>
                </c:pt>
                <c:pt idx="1">
                  <c:v>2</c:v>
                </c:pt>
                <c:pt idx="2">
                  <c:v>1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8B7-42E8-9349-7373B0C7F5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86268000"/>
        <c:axId val="19862689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'15.'!$F$2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r-Latn-R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'15.'!$C$3:$F$8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Bilinogojstvo</c:v>
                        </c:pt>
                        <c:pt idx="1">
                          <c:v>Zootehnika</c:v>
                        </c:pt>
                        <c:pt idx="2">
                          <c:v>Menadžment u poljoprivredi</c:v>
                        </c:pt>
                        <c:pt idx="3">
                          <c:v>Razlikovna godina - smjer Bilinogojstvo</c:v>
                        </c:pt>
                        <c:pt idx="4">
                          <c:v>Održiva i ekološka poljoprivreda</c:v>
                        </c:pt>
                        <c:pt idx="5">
                          <c:v>Menadžment u poljoprivredi</c:v>
                        </c:pt>
                      </c:lvl>
                      <c:lvl>
                        <c:pt idx="0">
                          <c:v> Preddiplomski/prijediplomski stručni studij Poljoprivreda</c:v>
                        </c:pt>
                        <c:pt idx="4">
                          <c:v> Specijalistički diplomski/diplomski stručni studij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'15.'!$F$3:$F$8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C8B7-42E8-9349-7373B0C7F548}"/>
                  </c:ext>
                </c:extLst>
              </c15:ser>
            </c15:filteredBarSeries>
          </c:ext>
        </c:extLst>
      </c:barChart>
      <c:catAx>
        <c:axId val="198626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986268960"/>
        <c:crosses val="autoZero"/>
        <c:auto val="1"/>
        <c:lblAlgn val="ctr"/>
        <c:lblOffset val="100"/>
        <c:noMultiLvlLbl val="0"/>
      </c:catAx>
      <c:valAx>
        <c:axId val="1986268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8626800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8935025183653355"/>
          <c:y val="2.317339245013773E-2"/>
          <c:w val="0.60940583835471274"/>
          <c:h val="0.361775047258242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Preddiplomski/prijediplomski stručni studij Poljoprivreda</a:t>
            </a:r>
          </a:p>
        </c:rich>
      </c:tx>
      <c:layout>
        <c:manualLayout>
          <c:xMode val="edge"/>
          <c:yMode val="edge"/>
          <c:x val="0.23311785417066769"/>
          <c:y val="3.12056737588652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639-4276-B65F-C04119BE3E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639-4276-B65F-C04119BE3E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C639-4276-B65F-C04119BE3E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C639-4276-B65F-C04119BE3E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C639-4276-B65F-C04119BE3E9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C639-4276-B65F-C04119BE3E92}"/>
              </c:ext>
            </c:extLst>
          </c:dPt>
          <c:dLbls>
            <c:dLbl>
              <c:idx val="0"/>
              <c:layout>
                <c:manualLayout>
                  <c:x val="0"/>
                  <c:y val="-8.18405916849234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39-4276-B65F-C04119BE3E9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639-4276-B65F-C04119BE3E92}"/>
                </c:ext>
              </c:extLst>
            </c:dLbl>
            <c:dLbl>
              <c:idx val="2"/>
              <c:layout>
                <c:manualLayout>
                  <c:x val="0.12038833294862783"/>
                  <c:y val="1.0230073960615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39-4276-B65F-C04119BE3E92}"/>
                </c:ext>
              </c:extLst>
            </c:dLbl>
            <c:dLbl>
              <c:idx val="3"/>
              <c:layout>
                <c:manualLayout>
                  <c:x val="0"/>
                  <c:y val="0.276211996936616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39-4276-B65F-C04119BE3E92}"/>
                </c:ext>
              </c:extLst>
            </c:dLbl>
            <c:dLbl>
              <c:idx val="4"/>
              <c:layout>
                <c:manualLayout>
                  <c:x val="-2.0064722158104637E-3"/>
                  <c:y val="-4.09202958424616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639-4276-B65F-C04119BE3E92}"/>
                </c:ext>
              </c:extLst>
            </c:dLbl>
            <c:dLbl>
              <c:idx val="5"/>
              <c:layout>
                <c:manualLayout>
                  <c:x val="6.8220055337555735E-2"/>
                  <c:y val="-1.02300739606154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639-4276-B65F-C04119BE3E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'15.'!$G$2:$L$2</c:f>
              <c:strCache>
                <c:ptCount val="6"/>
                <c:pt idx="0">
                  <c:v>a) Ništa se nije promijenilo</c:v>
                </c:pt>
                <c:pt idx="1">
                  <c:v>b) Zaposlio/zaposlila sam se na boljem radnom mjestu</c:v>
                </c:pt>
                <c:pt idx="2">
                  <c:v>c) Dobio/dobila sam bolji položaj na poslu i veću plaću</c:v>
                </c:pt>
                <c:pt idx="3">
                  <c:v>d) Znanjem stečenim na VUK-u unaprijedio/la sam svoj OPG</c:v>
                </c:pt>
                <c:pt idx="4">
                  <c:v>e) Većim brojem bodova za obrazovanje ostvario sam prednost na natječajima za sredstva potpore ili državno poljoprivredno zemljište</c:v>
                </c:pt>
                <c:pt idx="5">
                  <c:v>f) Ostalo (opišite)</c:v>
                </c:pt>
              </c:strCache>
            </c:strRef>
          </c:cat>
          <c:val>
            <c:numRef>
              <c:f>'15.'!$G$21:$L$21</c:f>
              <c:numCache>
                <c:formatCode>General</c:formatCode>
                <c:ptCount val="6"/>
                <c:pt idx="0">
                  <c:v>31</c:v>
                </c:pt>
                <c:pt idx="1">
                  <c:v>5</c:v>
                </c:pt>
                <c:pt idx="2">
                  <c:v>15</c:v>
                </c:pt>
                <c:pt idx="3">
                  <c:v>12</c:v>
                </c:pt>
                <c:pt idx="4">
                  <c:v>3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639-4276-B65F-C04119BE3E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Preddiplomski/prijediplomski stručni studij Poljoprivreda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083333333333323E-2"/>
          <c:y val="0.25137324982670689"/>
          <c:w val="0.82916666666666672"/>
          <c:h val="0.6661957487747258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273-4F79-804C-F82D172CA2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273-4F79-804C-F82D172CA2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273-4F79-804C-F82D172CA2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5273-4F79-804C-F82D172CA29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5273-4F79-804C-F82D172CA29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5273-4F79-804C-F82D172CA297}"/>
              </c:ext>
            </c:extLst>
          </c:dPt>
          <c:dLbls>
            <c:dLbl>
              <c:idx val="0"/>
              <c:layout>
                <c:manualLayout>
                  <c:x val="-3.7500000000000151E-2"/>
                  <c:y val="-0.2217453629901750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73-4F79-804C-F82D172CA29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273-4F79-804C-F82D172CA297}"/>
                </c:ext>
              </c:extLst>
            </c:dLbl>
            <c:dLbl>
              <c:idx val="2"/>
              <c:layout>
                <c:manualLayout>
                  <c:x val="0"/>
                  <c:y val="0.1773962903921400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73-4F79-804C-F82D172CA297}"/>
                </c:ext>
              </c:extLst>
            </c:dLbl>
            <c:dLbl>
              <c:idx val="3"/>
              <c:layout>
                <c:manualLayout>
                  <c:x val="6.2500000000000003E-3"/>
                  <c:y val="-4.43490725980350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273-4F79-804C-F82D172CA29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273-4F79-804C-F82D172CA297}"/>
                </c:ext>
              </c:extLst>
            </c:dLbl>
            <c:dLbl>
              <c:idx val="5"/>
              <c:layout>
                <c:manualLayout>
                  <c:x val="0.13124999999999995"/>
                  <c:y val="-3.32618044485262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273-4F79-804C-F82D172CA2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'15.'!$G$2:$L$2</c:f>
              <c:strCache>
                <c:ptCount val="6"/>
                <c:pt idx="0">
                  <c:v>a) Ništa se nije promijenilo</c:v>
                </c:pt>
                <c:pt idx="1">
                  <c:v>b) Zaposlio/zaposlila sam se na boljem radnom mjestu</c:v>
                </c:pt>
                <c:pt idx="2">
                  <c:v>c) Dobio/dobila sam bolji položaj na poslu i veću plaću</c:v>
                </c:pt>
                <c:pt idx="3">
                  <c:v>d) Znanjem stečenim na VUK-u unaprijedio/la sam svoj OPG</c:v>
                </c:pt>
                <c:pt idx="4">
                  <c:v>e) Većim brojem bodova za obrazovanje ostvario sam prednost na natječajima za sredstva potpore ili državno poljoprivredno zemljište</c:v>
                </c:pt>
                <c:pt idx="5">
                  <c:v>f) Ostalo (opišite)</c:v>
                </c:pt>
              </c:strCache>
            </c:strRef>
          </c:cat>
          <c:val>
            <c:numRef>
              <c:f>'15.'!$G$9:$L$9</c:f>
              <c:numCache>
                <c:formatCode>General</c:formatCode>
                <c:ptCount val="6"/>
                <c:pt idx="0">
                  <c:v>15</c:v>
                </c:pt>
                <c:pt idx="1">
                  <c:v>2</c:v>
                </c:pt>
                <c:pt idx="2">
                  <c:v>8</c:v>
                </c:pt>
                <c:pt idx="3">
                  <c:v>1</c:v>
                </c:pt>
                <c:pt idx="4">
                  <c:v>0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273-4F79-804C-F82D172CA2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003874201355545E-2"/>
          <c:y val="1.3998852553069423E-2"/>
          <c:w val="0.93767167550304886"/>
          <c:h val="0.805191863622733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'15.'!$C$76</c:f>
              <c:strCache>
                <c:ptCount val="1"/>
                <c:pt idx="0">
                  <c:v>SPS Bilinogojstvo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'15.'!$B$78:$B$83</c:f>
              <c:strCache>
                <c:ptCount val="6"/>
                <c:pt idx="0">
                  <c:v>Ništa se nije promijenilo</c:v>
                </c:pt>
                <c:pt idx="1">
                  <c:v>Zaposlio/zaposlila sam se na boljem radnom mjestu</c:v>
                </c:pt>
                <c:pt idx="2">
                  <c:v> Dobio/dobila sam bolji položaj na poslu i veću plaću</c:v>
                </c:pt>
                <c:pt idx="3">
                  <c:v> Znanjem stečenim na VUK-u unaprijedio/la sam svoj OPG</c:v>
                </c:pt>
                <c:pt idx="4">
                  <c:v> Većim brojem bodova za obrazovanje ostvario sam prednost na natječajima za sredstva potpore ili državno poljoprivredno zemljište</c:v>
                </c:pt>
                <c:pt idx="5">
                  <c:v> Ostalo (opišite)</c:v>
                </c:pt>
              </c:strCache>
            </c:strRef>
          </c:cat>
          <c:val>
            <c:numRef>
              <c:f>'15.'!$C$78:$C$83</c:f>
              <c:numCache>
                <c:formatCode>0%</c:formatCode>
                <c:ptCount val="6"/>
                <c:pt idx="0">
                  <c:v>0.37</c:v>
                </c:pt>
                <c:pt idx="1">
                  <c:v>0.06</c:v>
                </c:pt>
                <c:pt idx="2">
                  <c:v>0.22</c:v>
                </c:pt>
                <c:pt idx="3">
                  <c:v>0.16</c:v>
                </c:pt>
                <c:pt idx="4">
                  <c:v>0.04</c:v>
                </c:pt>
                <c:pt idx="5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54-4805-B64C-25B39A30D62A}"/>
            </c:ext>
          </c:extLst>
        </c:ser>
        <c:ser>
          <c:idx val="1"/>
          <c:order val="1"/>
          <c:tx>
            <c:strRef>
              <c:f>'15.'!$D$76</c:f>
              <c:strCache>
                <c:ptCount val="1"/>
                <c:pt idx="0">
                  <c:v>SPS Zootehnika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'15.'!$B$78:$B$83</c:f>
              <c:strCache>
                <c:ptCount val="6"/>
                <c:pt idx="0">
                  <c:v>Ništa se nije promijenilo</c:v>
                </c:pt>
                <c:pt idx="1">
                  <c:v>Zaposlio/zaposlila sam se na boljem radnom mjestu</c:v>
                </c:pt>
                <c:pt idx="2">
                  <c:v> Dobio/dobila sam bolji položaj na poslu i veću plaću</c:v>
                </c:pt>
                <c:pt idx="3">
                  <c:v> Znanjem stečenim na VUK-u unaprijedio/la sam svoj OPG</c:v>
                </c:pt>
                <c:pt idx="4">
                  <c:v> Većim brojem bodova za obrazovanje ostvario sam prednost na natječajima za sredstva potpore ili državno poljoprivredno zemljište</c:v>
                </c:pt>
                <c:pt idx="5">
                  <c:v> Ostalo (opišite)</c:v>
                </c:pt>
              </c:strCache>
            </c:strRef>
          </c:cat>
          <c:val>
            <c:numRef>
              <c:f>'15.'!$D$78:$D$83</c:f>
              <c:numCache>
                <c:formatCode>0%</c:formatCode>
                <c:ptCount val="6"/>
                <c:pt idx="0">
                  <c:v>0.5</c:v>
                </c:pt>
                <c:pt idx="1">
                  <c:v>0.1</c:v>
                </c:pt>
                <c:pt idx="2">
                  <c:v>0</c:v>
                </c:pt>
                <c:pt idx="3">
                  <c:v>0.2</c:v>
                </c:pt>
                <c:pt idx="4">
                  <c:v>0</c:v>
                </c:pt>
                <c:pt idx="5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54-4805-B64C-25B39A30D62A}"/>
            </c:ext>
          </c:extLst>
        </c:ser>
        <c:ser>
          <c:idx val="2"/>
          <c:order val="2"/>
          <c:tx>
            <c:strRef>
              <c:f>'15.'!$E$76</c:f>
              <c:strCache>
                <c:ptCount val="1"/>
                <c:pt idx="0">
                  <c:v>SPS Menadžment u poljoprivredi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'15.'!$B$78:$B$83</c:f>
              <c:strCache>
                <c:ptCount val="6"/>
                <c:pt idx="0">
                  <c:v>Ništa se nije promijenilo</c:v>
                </c:pt>
                <c:pt idx="1">
                  <c:v>Zaposlio/zaposlila sam se na boljem radnom mjestu</c:v>
                </c:pt>
                <c:pt idx="2">
                  <c:v> Dobio/dobila sam bolji položaj na poslu i veću plaću</c:v>
                </c:pt>
                <c:pt idx="3">
                  <c:v> Znanjem stečenim na VUK-u unaprijedio/la sam svoj OPG</c:v>
                </c:pt>
                <c:pt idx="4">
                  <c:v> Većim brojem bodova za obrazovanje ostvario sam prednost na natječajima za sredstva potpore ili državno poljoprivredno zemljište</c:v>
                </c:pt>
                <c:pt idx="5">
                  <c:v> Ostalo (opišite)</c:v>
                </c:pt>
              </c:strCache>
            </c:strRef>
          </c:cat>
          <c:val>
            <c:numRef>
              <c:f>'15.'!$E$78:$E$83</c:f>
              <c:numCache>
                <c:formatCode>0%</c:formatCode>
                <c:ptCount val="6"/>
                <c:pt idx="0">
                  <c:v>0.44</c:v>
                </c:pt>
                <c:pt idx="1">
                  <c:v>0.06</c:v>
                </c:pt>
                <c:pt idx="2">
                  <c:v>0.25</c:v>
                </c:pt>
                <c:pt idx="3">
                  <c:v>0.13</c:v>
                </c:pt>
                <c:pt idx="4">
                  <c:v>0.06</c:v>
                </c:pt>
                <c:pt idx="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54-4805-B64C-25B39A30D62A}"/>
            </c:ext>
          </c:extLst>
        </c:ser>
        <c:ser>
          <c:idx val="3"/>
          <c:order val="3"/>
          <c:tx>
            <c:strRef>
              <c:f>'15.'!$F$76</c:f>
              <c:strCache>
                <c:ptCount val="1"/>
                <c:pt idx="0">
                  <c:v>Razlikovna godina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'15.'!$B$78:$B$83</c:f>
              <c:strCache>
                <c:ptCount val="6"/>
                <c:pt idx="0">
                  <c:v>Ništa se nije promijenilo</c:v>
                </c:pt>
                <c:pt idx="1">
                  <c:v>Zaposlio/zaposlila sam se na boljem radnom mjestu</c:v>
                </c:pt>
                <c:pt idx="2">
                  <c:v> Dobio/dobila sam bolji položaj na poslu i veću plaću</c:v>
                </c:pt>
                <c:pt idx="3">
                  <c:v> Znanjem stečenim na VUK-u unaprijedio/la sam svoj OPG</c:v>
                </c:pt>
                <c:pt idx="4">
                  <c:v> Većim brojem bodova za obrazovanje ostvario sam prednost na natječajima za sredstva potpore ili državno poljoprivredno zemljište</c:v>
                </c:pt>
                <c:pt idx="5">
                  <c:v> Ostalo (opišite)</c:v>
                </c:pt>
              </c:strCache>
            </c:strRef>
          </c:cat>
          <c:val>
            <c:numRef>
              <c:f>'15.'!$F$78:$F$83</c:f>
              <c:numCache>
                <c:formatCode>General</c:formatCode>
                <c:ptCount val="6"/>
                <c:pt idx="0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54-4805-B64C-25B39A30D62A}"/>
            </c:ext>
          </c:extLst>
        </c:ser>
        <c:ser>
          <c:idx val="4"/>
          <c:order val="4"/>
          <c:tx>
            <c:strRef>
              <c:f>'15.'!$G$76</c:f>
              <c:strCache>
                <c:ptCount val="1"/>
                <c:pt idx="0">
                  <c:v>SDS OPE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'15.'!$B$78:$B$83</c:f>
              <c:strCache>
                <c:ptCount val="6"/>
                <c:pt idx="0">
                  <c:v>Ništa se nije promijenilo</c:v>
                </c:pt>
                <c:pt idx="1">
                  <c:v>Zaposlio/zaposlila sam se na boljem radnom mjestu</c:v>
                </c:pt>
                <c:pt idx="2">
                  <c:v> Dobio/dobila sam bolji položaj na poslu i veću plaću</c:v>
                </c:pt>
                <c:pt idx="3">
                  <c:v> Znanjem stečenim na VUK-u unaprijedio/la sam svoj OPG</c:v>
                </c:pt>
                <c:pt idx="4">
                  <c:v> Većim brojem bodova za obrazovanje ostvario sam prednost na natječajima za sredstva potpore ili državno poljoprivredno zemljište</c:v>
                </c:pt>
                <c:pt idx="5">
                  <c:v> Ostalo (opišite)</c:v>
                </c:pt>
              </c:strCache>
            </c:strRef>
          </c:cat>
          <c:val>
            <c:numRef>
              <c:f>'15.'!$G$78:$G$83</c:f>
              <c:numCache>
                <c:formatCode>0%</c:formatCode>
                <c:ptCount val="6"/>
                <c:pt idx="0">
                  <c:v>0.59</c:v>
                </c:pt>
                <c:pt idx="1">
                  <c:v>0.06</c:v>
                </c:pt>
                <c:pt idx="2">
                  <c:v>0.18</c:v>
                </c:pt>
                <c:pt idx="3">
                  <c:v>0</c:v>
                </c:pt>
                <c:pt idx="4">
                  <c:v>0</c:v>
                </c:pt>
                <c:pt idx="5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54-4805-B64C-25B39A30D62A}"/>
            </c:ext>
          </c:extLst>
        </c:ser>
        <c:ser>
          <c:idx val="5"/>
          <c:order val="5"/>
          <c:tx>
            <c:strRef>
              <c:f>'15.'!$H$76</c:f>
              <c:strCache>
                <c:ptCount val="1"/>
                <c:pt idx="0">
                  <c:v>SDS MUP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'15.'!$B$78:$B$83</c:f>
              <c:strCache>
                <c:ptCount val="6"/>
                <c:pt idx="0">
                  <c:v>Ništa se nije promijenilo</c:v>
                </c:pt>
                <c:pt idx="1">
                  <c:v>Zaposlio/zaposlila sam se na boljem radnom mjestu</c:v>
                </c:pt>
                <c:pt idx="2">
                  <c:v> Dobio/dobila sam bolji položaj na poslu i veću plaću</c:v>
                </c:pt>
                <c:pt idx="3">
                  <c:v> Znanjem stečenim na VUK-u unaprijedio/la sam svoj OPG</c:v>
                </c:pt>
                <c:pt idx="4">
                  <c:v> Većim brojem bodova za obrazovanje ostvario sam prednost na natječajima za sredstva potpore ili državno poljoprivredno zemljište</c:v>
                </c:pt>
                <c:pt idx="5">
                  <c:v> Ostalo (opišite)</c:v>
                </c:pt>
              </c:strCache>
            </c:strRef>
          </c:cat>
          <c:val>
            <c:numRef>
              <c:f>'15.'!$H$78:$H$83</c:f>
              <c:numCache>
                <c:formatCode>0%</c:formatCode>
                <c:ptCount val="6"/>
                <c:pt idx="0">
                  <c:v>0.38</c:v>
                </c:pt>
                <c:pt idx="1">
                  <c:v>0.08</c:v>
                </c:pt>
                <c:pt idx="2">
                  <c:v>0.38</c:v>
                </c:pt>
                <c:pt idx="3">
                  <c:v>0.08</c:v>
                </c:pt>
                <c:pt idx="4">
                  <c:v>0</c:v>
                </c:pt>
                <c:pt idx="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454-4805-B64C-25B39A30D62A}"/>
            </c:ext>
          </c:extLst>
        </c:ser>
        <c:ser>
          <c:idx val="6"/>
          <c:order val="6"/>
          <c:tx>
            <c:strRef>
              <c:f>'15.'!$I$76</c:f>
              <c:strCache>
                <c:ptCount val="1"/>
                <c:pt idx="0">
                  <c:v>Ukupno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'15.'!$B$78:$B$83</c:f>
              <c:strCache>
                <c:ptCount val="6"/>
                <c:pt idx="0">
                  <c:v>Ništa se nije promijenilo</c:v>
                </c:pt>
                <c:pt idx="1">
                  <c:v>Zaposlio/zaposlila sam se na boljem radnom mjestu</c:v>
                </c:pt>
                <c:pt idx="2">
                  <c:v> Dobio/dobila sam bolji položaj na poslu i veću plaću</c:v>
                </c:pt>
                <c:pt idx="3">
                  <c:v> Znanjem stečenim na VUK-u unaprijedio/la sam svoj OPG</c:v>
                </c:pt>
                <c:pt idx="4">
                  <c:v> Većim brojem bodova za obrazovanje ostvario sam prednost na natječajima za sredstva potpore ili državno poljoprivredno zemljište</c:v>
                </c:pt>
                <c:pt idx="5">
                  <c:v> Ostalo (opišite)</c:v>
                </c:pt>
              </c:strCache>
            </c:strRef>
          </c:cat>
          <c:val>
            <c:numRef>
              <c:f>'15.'!$I$78:$I$83</c:f>
              <c:numCache>
                <c:formatCode>0%</c:formatCode>
                <c:ptCount val="6"/>
                <c:pt idx="0">
                  <c:v>0.43</c:v>
                </c:pt>
                <c:pt idx="1">
                  <c:v>7.0000000000000007E-2</c:v>
                </c:pt>
                <c:pt idx="2">
                  <c:v>0.22</c:v>
                </c:pt>
                <c:pt idx="3">
                  <c:v>0.12</c:v>
                </c:pt>
                <c:pt idx="4">
                  <c:v>0.03</c:v>
                </c:pt>
                <c:pt idx="5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54-4805-B64C-25B39A30D6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7"/>
        <c:overlap val="4"/>
        <c:axId val="861741631"/>
        <c:axId val="861741151"/>
      </c:barChart>
      <c:catAx>
        <c:axId val="861741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61741151"/>
        <c:crosses val="autoZero"/>
        <c:auto val="1"/>
        <c:lblAlgn val="ctr"/>
        <c:lblOffset val="100"/>
        <c:noMultiLvlLbl val="0"/>
      </c:catAx>
      <c:valAx>
        <c:axId val="86174115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61741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208382385596997"/>
          <c:y val="6.0166064660797408E-2"/>
          <c:w val="0.63244983758662687"/>
          <c:h val="0.128976591116530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Preddiplomski/prijediplomski stručni studij Poljoprivreda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930432959568034"/>
          <c:y val="0.28681709588328469"/>
          <c:w val="0.8237971441462475"/>
          <c:h val="0.6559444559183077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860-4E3F-A6A2-8C545F5EC2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860-4E3F-A6A2-8C545F5EC2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860-4E3F-A6A2-8C545F5EC2D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860-4E3F-A6A2-8C545F5EC2DC}"/>
                </c:ext>
              </c:extLst>
            </c:dLbl>
            <c:dLbl>
              <c:idx val="1"/>
              <c:layout>
                <c:manualLayout>
                  <c:x val="-6.0512520154041197E-2"/>
                  <c:y val="-2.61710934662937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60-4E3F-A6A2-8C545F5EC2DC}"/>
                </c:ext>
              </c:extLst>
            </c:dLbl>
            <c:dLbl>
              <c:idx val="2"/>
              <c:layout>
                <c:manualLayout>
                  <c:x val="4.6548092426185539E-3"/>
                  <c:y val="-4.65263883845223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60-4E3F-A6A2-8C545F5EC2D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'16.'!$G$17:$I$17</c:f>
              <c:strCache>
                <c:ptCount val="3"/>
                <c:pt idx="0">
                  <c:v>a) Da</c:v>
                </c:pt>
                <c:pt idx="1">
                  <c:v>b) Bio/bila sam informirana, ali ne dovoljno</c:v>
                </c:pt>
                <c:pt idx="2">
                  <c:v>c) Ne</c:v>
                </c:pt>
              </c:strCache>
            </c:strRef>
          </c:cat>
          <c:val>
            <c:numRef>
              <c:f>'16.'!$G$22:$I$22</c:f>
              <c:numCache>
                <c:formatCode>General</c:formatCode>
                <c:ptCount val="3"/>
                <c:pt idx="0">
                  <c:v>57</c:v>
                </c:pt>
                <c:pt idx="1">
                  <c:v>13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860-4E3F-A6A2-8C545F5EC2DC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0860-4E3F-A6A2-8C545F5EC2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A-0860-4E3F-A6A2-8C545F5EC2D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0860-4E3F-A6A2-8C545F5EC2D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0860-4E3F-A6A2-8C545F5EC2D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'16.'!$G$17:$I$17</c:f>
              <c:strCache>
                <c:ptCount val="3"/>
                <c:pt idx="0">
                  <c:v>a) Da</c:v>
                </c:pt>
                <c:pt idx="1">
                  <c:v>b) Bio/bila sam informirana, ali ne dovoljno</c:v>
                </c:pt>
                <c:pt idx="2">
                  <c:v>c) Ne</c:v>
                </c:pt>
              </c:strCache>
            </c:strRef>
          </c:cat>
          <c:val>
            <c:numRef>
              <c:f>'16.'!$B$18:$C$18</c:f>
              <c:numCache>
                <c:formatCode>General</c:formatCode>
                <c:ptCount val="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860-4E3F-A6A2-8C545F5EC2DC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0860-4E3F-A6A2-8C545F5EC2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0860-4E3F-A6A2-8C545F5EC2D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0860-4E3F-A6A2-8C545F5EC2D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0860-4E3F-A6A2-8C545F5EC2D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'16.'!$G$17:$I$17</c:f>
              <c:strCache>
                <c:ptCount val="3"/>
                <c:pt idx="0">
                  <c:v>a) Da</c:v>
                </c:pt>
                <c:pt idx="1">
                  <c:v>b) Bio/bila sam informirana, ali ne dovoljno</c:v>
                </c:pt>
                <c:pt idx="2">
                  <c:v>c) Ne</c:v>
                </c:pt>
              </c:strCache>
            </c:strRef>
          </c:cat>
          <c:val>
            <c:numRef>
              <c:f>'16.'!$B$19:$C$19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10-0860-4E3F-A6A2-8C545F5EC2DC}"/>
            </c:ext>
          </c:extLst>
        </c:ser>
        <c:ser>
          <c:idx val="3"/>
          <c:order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2-0860-4E3F-A6A2-8C545F5EC2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4-0860-4E3F-A6A2-8C545F5EC2D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0860-4E3F-A6A2-8C545F5EC2D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0860-4E3F-A6A2-8C545F5EC2D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'16.'!$G$17:$I$17</c:f>
              <c:strCache>
                <c:ptCount val="3"/>
                <c:pt idx="0">
                  <c:v>a) Da</c:v>
                </c:pt>
                <c:pt idx="1">
                  <c:v>b) Bio/bila sam informirana, ali ne dovoljno</c:v>
                </c:pt>
                <c:pt idx="2">
                  <c:v>c) Ne</c:v>
                </c:pt>
              </c:strCache>
            </c:strRef>
          </c:cat>
          <c:val>
            <c:numRef>
              <c:f>'16.'!$B$20:$C$20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15-0860-4E3F-A6A2-8C545F5EC2DC}"/>
            </c:ext>
          </c:extLst>
        </c:ser>
        <c:ser>
          <c:idx val="4"/>
          <c:order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0860-4E3F-A6A2-8C545F5EC2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0860-4E3F-A6A2-8C545F5EC2D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0860-4E3F-A6A2-8C545F5EC2D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0860-4E3F-A6A2-8C545F5EC2D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'16.'!$G$17:$I$17</c:f>
              <c:strCache>
                <c:ptCount val="3"/>
                <c:pt idx="0">
                  <c:v>a) Da</c:v>
                </c:pt>
                <c:pt idx="1">
                  <c:v>b) Bio/bila sam informirana, ali ne dovoljno</c:v>
                </c:pt>
                <c:pt idx="2">
                  <c:v>c) Ne</c:v>
                </c:pt>
              </c:strCache>
            </c:strRef>
          </c:cat>
          <c:val>
            <c:numRef>
              <c:f>'16.'!$B$21:$C$21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1A-0860-4E3F-A6A2-8C545F5EC2D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505366985784741E-2"/>
          <c:y val="4.2002688172043008E-2"/>
          <c:w val="0.97340682719272797"/>
          <c:h val="0.762666070471029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'3.'!$E$4</c:f>
              <c:strCache>
                <c:ptCount val="1"/>
                <c:pt idx="0">
                  <c:v>Ukupno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'3.'!$C$5:$D$10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'3.'!$E$5:$E$10</c:f>
              <c:numCache>
                <c:formatCode>General</c:formatCode>
                <c:ptCount val="6"/>
                <c:pt idx="0">
                  <c:v>49</c:v>
                </c:pt>
                <c:pt idx="1">
                  <c:v>10</c:v>
                </c:pt>
                <c:pt idx="2">
                  <c:v>16</c:v>
                </c:pt>
                <c:pt idx="3">
                  <c:v>1</c:v>
                </c:pt>
                <c:pt idx="4">
                  <c:v>17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34-4069-A70D-FDA26A7ABBB8}"/>
            </c:ext>
          </c:extLst>
        </c:ser>
        <c:ser>
          <c:idx val="1"/>
          <c:order val="1"/>
          <c:tx>
            <c:strRef>
              <c:f>'3.'!$F$4</c:f>
              <c:strCache>
                <c:ptCount val="1"/>
                <c:pt idx="0">
                  <c:v>Redoviti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'3.'!$C$5:$D$10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'3.'!$F$5:$F$10</c:f>
              <c:numCache>
                <c:formatCode>General</c:formatCode>
                <c:ptCount val="6"/>
                <c:pt idx="0">
                  <c:v>32</c:v>
                </c:pt>
                <c:pt idx="1">
                  <c:v>5</c:v>
                </c:pt>
                <c:pt idx="2">
                  <c:v>13</c:v>
                </c:pt>
                <c:pt idx="4">
                  <c:v>5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34-4069-A70D-FDA26A7ABBB8}"/>
            </c:ext>
          </c:extLst>
        </c:ser>
        <c:ser>
          <c:idx val="2"/>
          <c:order val="2"/>
          <c:tx>
            <c:strRef>
              <c:f>'3.'!$G$4</c:f>
              <c:strCache>
                <c:ptCount val="1"/>
                <c:pt idx="0">
                  <c:v>Izvanredni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'3.'!$C$5:$D$10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'3.'!$G$5:$G$10</c:f>
              <c:numCache>
                <c:formatCode>General</c:formatCode>
                <c:ptCount val="6"/>
                <c:pt idx="0">
                  <c:v>12</c:v>
                </c:pt>
                <c:pt idx="1">
                  <c:v>4</c:v>
                </c:pt>
                <c:pt idx="2">
                  <c:v>3</c:v>
                </c:pt>
                <c:pt idx="3">
                  <c:v>1</c:v>
                </c:pt>
                <c:pt idx="4">
                  <c:v>8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34-4069-A70D-FDA26A7ABBB8}"/>
            </c:ext>
          </c:extLst>
        </c:ser>
        <c:ser>
          <c:idx val="3"/>
          <c:order val="3"/>
          <c:tx>
            <c:strRef>
              <c:f>'3.'!$H$4</c:f>
              <c:strCache>
                <c:ptCount val="1"/>
                <c:pt idx="0">
                  <c:v> Iz statusa redovitog studenta prešao/prešla sam u status izvanrednog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'3.'!$C$5:$D$10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'3.'!$H$5:$H$10</c:f>
              <c:numCache>
                <c:formatCode>General</c:formatCode>
                <c:ptCount val="6"/>
                <c:pt idx="0">
                  <c:v>5</c:v>
                </c:pt>
                <c:pt idx="1">
                  <c:v>1</c:v>
                </c:pt>
                <c:pt idx="2">
                  <c:v>0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34-4069-A70D-FDA26A7ABB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74045344"/>
        <c:axId val="674043904"/>
      </c:barChart>
      <c:catAx>
        <c:axId val="67404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674043904"/>
        <c:crosses val="autoZero"/>
        <c:auto val="1"/>
        <c:lblAlgn val="ctr"/>
        <c:lblOffset val="100"/>
        <c:noMultiLvlLbl val="0"/>
      </c:catAx>
      <c:valAx>
        <c:axId val="6740439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74045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575114577170456"/>
          <c:y val="0.94936460185420368"/>
          <c:w val="0.63838833951239127"/>
          <c:h val="5.0635398145796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  <c:userShapes r:id="rId4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Specijalistički diplomski/diplomski stručni studij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038968644269655"/>
          <c:y val="0.32273423128652334"/>
          <c:w val="0.82247387837122177"/>
          <c:h val="0.5898534006622683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A4A-48AB-B812-96F2DC2045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A4A-48AB-B812-96F2DC2045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A4A-48AB-B812-96F2DC2045A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A4A-48AB-B812-96F2DC2045A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A4A-48AB-B812-96F2DC2045A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A4A-48AB-B812-96F2DC2045A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'16.'!$G$5:$I$5</c:f>
              <c:strCache>
                <c:ptCount val="3"/>
                <c:pt idx="0">
                  <c:v>a) Da</c:v>
                </c:pt>
                <c:pt idx="1">
                  <c:v>b) Bio/bila sam informirana, ali ne dovoljno</c:v>
                </c:pt>
                <c:pt idx="2">
                  <c:v>c) Ne</c:v>
                </c:pt>
              </c:strCache>
            </c:strRef>
          </c:cat>
          <c:val>
            <c:numRef>
              <c:f>'16.'!$G$12:$I$12</c:f>
              <c:numCache>
                <c:formatCode>General</c:formatCode>
                <c:ptCount val="3"/>
                <c:pt idx="0">
                  <c:v>22</c:v>
                </c:pt>
                <c:pt idx="1">
                  <c:v>3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A4A-48AB-B812-96F2DC2045A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'16.'!$G$5</c:f>
              <c:strCache>
                <c:ptCount val="1"/>
                <c:pt idx="0">
                  <c:v>a) 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'16.'!$B$6:$F$11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SPS 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SDS 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'16.'!$G$6:$G$11</c:f>
              <c:numCache>
                <c:formatCode>General</c:formatCode>
                <c:ptCount val="6"/>
                <c:pt idx="0">
                  <c:v>37</c:v>
                </c:pt>
                <c:pt idx="1">
                  <c:v>8</c:v>
                </c:pt>
                <c:pt idx="2">
                  <c:v>12</c:v>
                </c:pt>
                <c:pt idx="4">
                  <c:v>11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E9-4934-933C-A299DCAD6218}"/>
            </c:ext>
          </c:extLst>
        </c:ser>
        <c:ser>
          <c:idx val="1"/>
          <c:order val="1"/>
          <c:tx>
            <c:strRef>
              <c:f>'16.'!$H$5</c:f>
              <c:strCache>
                <c:ptCount val="1"/>
                <c:pt idx="0">
                  <c:v>b) Bio/bila sam informirana, ali ne dovoljno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'16.'!$B$6:$F$11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SPS 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SDS 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'16.'!$H$6:$H$11</c:f>
              <c:numCache>
                <c:formatCode>General</c:formatCode>
                <c:ptCount val="6"/>
                <c:pt idx="0">
                  <c:v>8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E9-4934-933C-A299DCAD6218}"/>
            </c:ext>
          </c:extLst>
        </c:ser>
        <c:ser>
          <c:idx val="2"/>
          <c:order val="2"/>
          <c:tx>
            <c:strRef>
              <c:f>'16.'!$I$5</c:f>
              <c:strCache>
                <c:ptCount val="1"/>
                <c:pt idx="0">
                  <c:v>c) 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'16.'!$B$6:$F$11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SPS 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SDS 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'16.'!$I$6:$I$11</c:f>
              <c:numCache>
                <c:formatCode>General</c:formatCode>
                <c:ptCount val="6"/>
                <c:pt idx="0">
                  <c:v>4</c:v>
                </c:pt>
                <c:pt idx="1">
                  <c:v>0</c:v>
                </c:pt>
                <c:pt idx="2">
                  <c:v>2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E9-4934-933C-A299DCAD621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86251200"/>
        <c:axId val="1986246880"/>
      </c:barChart>
      <c:catAx>
        <c:axId val="198625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986246880"/>
        <c:crosses val="autoZero"/>
        <c:auto val="1"/>
        <c:lblAlgn val="ctr"/>
        <c:lblOffset val="100"/>
        <c:noMultiLvlLbl val="0"/>
      </c:catAx>
      <c:valAx>
        <c:axId val="19862468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8625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9001852709587773"/>
          <c:y val="6.9164167831967382E-2"/>
          <c:w val="0.40371633692847225"/>
          <c:h val="4.68415014606822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'18.'!$H$6</c:f>
              <c:strCache>
                <c:ptCount val="1"/>
                <c:pt idx="0">
                  <c:v>a) 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'18.'!$C$7:$G$12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'18.'!$H$7:$H$12</c:f>
              <c:numCache>
                <c:formatCode>General</c:formatCode>
                <c:ptCount val="6"/>
                <c:pt idx="0">
                  <c:v>38</c:v>
                </c:pt>
                <c:pt idx="1">
                  <c:v>10</c:v>
                </c:pt>
                <c:pt idx="2">
                  <c:v>9</c:v>
                </c:pt>
                <c:pt idx="3">
                  <c:v>1</c:v>
                </c:pt>
                <c:pt idx="4">
                  <c:v>12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81-4CB1-8FEE-107FAE1FB45C}"/>
            </c:ext>
          </c:extLst>
        </c:ser>
        <c:ser>
          <c:idx val="1"/>
          <c:order val="1"/>
          <c:tx>
            <c:strRef>
              <c:f>'18.'!$I$6</c:f>
              <c:strCache>
                <c:ptCount val="1"/>
                <c:pt idx="0">
                  <c:v>b) 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'18.'!$C$7:$G$12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'18.'!$I$7:$I$12</c:f>
              <c:numCache>
                <c:formatCode>General</c:formatCode>
                <c:ptCount val="6"/>
                <c:pt idx="0">
                  <c:v>11</c:v>
                </c:pt>
                <c:pt idx="1">
                  <c:v>0</c:v>
                </c:pt>
                <c:pt idx="2">
                  <c:v>7</c:v>
                </c:pt>
                <c:pt idx="4">
                  <c:v>5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81-4CB1-8FEE-107FAE1FB4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3834736"/>
        <c:axId val="393830896"/>
      </c:barChart>
      <c:catAx>
        <c:axId val="39383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393830896"/>
        <c:crosses val="autoZero"/>
        <c:auto val="1"/>
        <c:lblAlgn val="ctr"/>
        <c:lblOffset val="100"/>
        <c:noMultiLvlLbl val="0"/>
      </c:catAx>
      <c:valAx>
        <c:axId val="393830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383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Preddiplomski/prijediplomski stručni studij Poljoprivreda </a:t>
            </a:r>
          </a:p>
        </c:rich>
      </c:tx>
      <c:layout>
        <c:manualLayout>
          <c:xMode val="edge"/>
          <c:yMode val="edge"/>
          <c:x val="0.15505555555555556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DAC-4772-92DB-F3035958832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DAC-4772-92DB-F3035958832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8DAC-4772-92DB-F3035958832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8DAC-4772-92DB-F3035958832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'18.'!$H$6:$I$6</c:f>
              <c:strCache>
                <c:ptCount val="2"/>
                <c:pt idx="0">
                  <c:v>a) NE</c:v>
                </c:pt>
                <c:pt idx="1">
                  <c:v>b) DA</c:v>
                </c:pt>
              </c:strCache>
            </c:strRef>
          </c:cat>
          <c:val>
            <c:numRef>
              <c:f>'18.'!$H$21:$I$21</c:f>
              <c:numCache>
                <c:formatCode>General</c:formatCode>
                <c:ptCount val="2"/>
                <c:pt idx="0">
                  <c:v>58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AC-4772-92DB-F3035958832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Specijalistički diplomski/diplomski stručni studij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B40-4BF4-830D-DE986AAC53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B40-4BF4-830D-DE986AAC5380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'18.'!$H$6:$I$6</c:f>
              <c:strCache>
                <c:ptCount val="2"/>
                <c:pt idx="0">
                  <c:v>a) NE</c:v>
                </c:pt>
                <c:pt idx="1">
                  <c:v>b) DA</c:v>
                </c:pt>
              </c:strCache>
            </c:strRef>
          </c:cat>
          <c:val>
            <c:numRef>
              <c:f>'18.'!$H$13:$I$13</c:f>
              <c:numCache>
                <c:formatCode>General</c:formatCode>
                <c:ptCount val="2"/>
                <c:pt idx="0">
                  <c:v>19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40-4BF4-830D-DE986AAC53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List1!$F$49</c:f>
              <c:strCache>
                <c:ptCount val="1"/>
                <c:pt idx="0">
                  <c:v>Ukupno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List1!$E$50:$E$59</c:f>
              <c:strCache>
                <c:ptCount val="10"/>
                <c:pt idx="0">
                  <c:v>j) Ostalo: (navedite što)</c:v>
                </c:pt>
                <c:pt idx="1">
                  <c:v>a) Tisak</c:v>
                </c:pt>
                <c:pt idx="2">
                  <c:v>d) E-mail</c:v>
                </c:pt>
                <c:pt idx="3">
                  <c:v>e) Propagandni materijal (letci i sl.)</c:v>
                </c:pt>
                <c:pt idx="4">
                  <c:v>b) Radio, TV</c:v>
                </c:pt>
                <c:pt idx="5">
                  <c:v>g) Predstavljanje VUK-a na smotrama visokoškolskih ustanova</c:v>
                </c:pt>
                <c:pt idx="6">
                  <c:v>f) Dani otvorenih vrata na VUK-a</c:v>
                </c:pt>
                <c:pt idx="7">
                  <c:v>c) Internet stranica VUK</c:v>
                </c:pt>
                <c:pt idx="8">
                  <c:v>i) Preporuka prijatelja, suradnika</c:v>
                </c:pt>
                <c:pt idx="9">
                  <c:v>h) Predstavljanje VUK-a u srednjim školama</c:v>
                </c:pt>
              </c:strCache>
            </c:strRef>
          </c:cat>
          <c:val>
            <c:numRef>
              <c:f>List1!$F$50:$F$59</c:f>
              <c:numCache>
                <c:formatCode>0%</c:formatCode>
                <c:ptCount val="10"/>
                <c:pt idx="0">
                  <c:v>2.9940119760479044E-3</c:v>
                </c:pt>
                <c:pt idx="1">
                  <c:v>1.1976047904191617E-2</c:v>
                </c:pt>
                <c:pt idx="2">
                  <c:v>1.4970059880239521E-2</c:v>
                </c:pt>
                <c:pt idx="3">
                  <c:v>3.8922155688622756E-2</c:v>
                </c:pt>
                <c:pt idx="4">
                  <c:v>5.9880239520958084E-2</c:v>
                </c:pt>
                <c:pt idx="5">
                  <c:v>0.11976047904191617</c:v>
                </c:pt>
                <c:pt idx="6">
                  <c:v>0.16766467065868262</c:v>
                </c:pt>
                <c:pt idx="7">
                  <c:v>0.17365269461077845</c:v>
                </c:pt>
                <c:pt idx="8">
                  <c:v>0.17964071856287425</c:v>
                </c:pt>
                <c:pt idx="9">
                  <c:v>0.23053892215568864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16-476A-ADFB-52B30C401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30114072"/>
        <c:axId val="330116040"/>
      </c:barChart>
      <c:catAx>
        <c:axId val="330114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330116040"/>
        <c:crosses val="autoZero"/>
        <c:auto val="1"/>
        <c:lblAlgn val="ctr"/>
        <c:lblOffset val="100"/>
        <c:noMultiLvlLbl val="0"/>
      </c:catAx>
      <c:valAx>
        <c:axId val="330116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330114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0F8-46DC-88E0-354FDC942E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0F8-46DC-88E0-354FDC942E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0F8-46DC-88E0-354FDC942E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0F8-46DC-88E0-354FDC942E8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0F8-46DC-88E0-354FDC942E8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E0F8-46DC-88E0-354FDC942E8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E0F8-46DC-88E0-354FDC942E8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E0F8-46DC-88E0-354FDC942E8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E0F8-46DC-88E0-354FDC942E8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E0F8-46DC-88E0-354FDC942E8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E0F8-46DC-88E0-354FDC942E82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E0F8-46DC-88E0-354FDC942E82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E0F8-46DC-88E0-354FDC942E8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0F8-46DC-88E0-354FDC942E8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0F8-46DC-88E0-354FDC942E8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E0F8-46DC-88E0-354FDC942E8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E0F8-46DC-88E0-354FDC942E8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E0F8-46DC-88E0-354FDC942E8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E0F8-46DC-88E0-354FDC942E82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E0F8-46DC-88E0-354FDC942E82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E0F8-46DC-88E0-354FDC942E82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E0F8-46DC-88E0-354FDC942E82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E0F8-46DC-88E0-354FDC942E82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E0F8-46DC-88E0-354FDC942E82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E0F8-46DC-88E0-354FDC942E82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0F8-46DC-88E0-354FDC942E8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'20.'!$H$5:$T$5</c:f>
              <c:strCache>
                <c:ptCount val="13"/>
                <c:pt idx="0">
                  <c:v>a) Ljubaznost profesora, nastavnika i cjelokupnog osoblja VUK-a</c:v>
                </c:pt>
                <c:pt idx="1">
                  <c:v>b) Isticanje tradicije i povijesnog značenja VUK-a</c:v>
                </c:pt>
                <c:pt idx="2">
                  <c:v>c) Isticanje usmjerenosti VUK-a na budućnost</c:v>
                </c:pt>
                <c:pt idx="3">
                  <c:v>d) Geografski smještaj VUK-a (blizina važnih prometnica, blizina ostalih visokoškolskih institucija, itd.)</c:v>
                </c:pt>
                <c:pt idx="4">
                  <c:v>e) Ugled Učilišta u akademskoj zajednici</c:v>
                </c:pt>
                <c:pt idx="5">
                  <c:v>f) Priznati i poznati predavači / profesori na VUK-u</c:v>
                </c:pt>
                <c:pt idx="6">
                  <c:v>g) Isticanje stručnih i znanstvenih projekata</c:v>
                </c:pt>
                <c:pt idx="7">
                  <c:v>h) Dobra prezentacija VUK-a</c:v>
                </c:pt>
                <c:pt idx="8">
                  <c:v>i) Isticanje dobrih uvjeta za stručnu praksu na VUK-u</c:v>
                </c:pt>
                <c:pt idx="9">
                  <c:v>j) Lijepo uređen okoliš VUK-a</c:v>
                </c:pt>
                <c:pt idx="10">
                  <c:v>k) Dobro organizirani studentski smještaj, prehrana i studentske službe</c:v>
                </c:pt>
                <c:pt idx="11">
                  <c:v>l) Isticanje uspješnih bivših studenata VUK-a</c:v>
                </c:pt>
                <c:pt idx="12">
                  <c:v>m) Nešto drugo</c:v>
                </c:pt>
              </c:strCache>
            </c:strRef>
          </c:cat>
          <c:val>
            <c:numRef>
              <c:f>'20.'!$H$12:$T$12</c:f>
              <c:numCache>
                <c:formatCode>General</c:formatCode>
                <c:ptCount val="13"/>
                <c:pt idx="0">
                  <c:v>63</c:v>
                </c:pt>
                <c:pt idx="1">
                  <c:v>32</c:v>
                </c:pt>
                <c:pt idx="2">
                  <c:v>28</c:v>
                </c:pt>
                <c:pt idx="3">
                  <c:v>8</c:v>
                </c:pt>
                <c:pt idx="4">
                  <c:v>28</c:v>
                </c:pt>
                <c:pt idx="5">
                  <c:v>23</c:v>
                </c:pt>
                <c:pt idx="6">
                  <c:v>20</c:v>
                </c:pt>
                <c:pt idx="7">
                  <c:v>20</c:v>
                </c:pt>
                <c:pt idx="8">
                  <c:v>21</c:v>
                </c:pt>
                <c:pt idx="9">
                  <c:v>8</c:v>
                </c:pt>
                <c:pt idx="10">
                  <c:v>23</c:v>
                </c:pt>
                <c:pt idx="11">
                  <c:v>28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E0F8-46DC-88E0-354FDC942E8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'[Grafikon u programu Microsoft PowerPoint]20.'!$B$57:$B$70</c:f>
              <c:strCache>
                <c:ptCount val="13"/>
                <c:pt idx="0">
                  <c:v>m) Nešto drugo</c:v>
                </c:pt>
                <c:pt idx="1">
                  <c:v>d) Geografski smještaj VUK-a (blizina važnih prometnica, blizina ostalih visokoškolskih institucija, itd.)</c:v>
                </c:pt>
                <c:pt idx="2">
                  <c:v>j) Lijepo uređen okoliš VUK-a</c:v>
                </c:pt>
                <c:pt idx="3">
                  <c:v>g) Isticanje stručnih i znanstvenih projekata</c:v>
                </c:pt>
                <c:pt idx="4">
                  <c:v>h) Dobra prezentacija VUK-a</c:v>
                </c:pt>
                <c:pt idx="5">
                  <c:v>i) Isticanje dobrih uvjeta za stručnu praksu na VUK-u</c:v>
                </c:pt>
                <c:pt idx="6">
                  <c:v>f) Priznati i poznati predavači / profesori na VUK-u</c:v>
                </c:pt>
                <c:pt idx="7">
                  <c:v>k) Dobro organizirani studentski smještaj, prehrana i studentske službe</c:v>
                </c:pt>
                <c:pt idx="8">
                  <c:v>c) Isticanje usmjerenosti VUK-a na budućnost</c:v>
                </c:pt>
                <c:pt idx="9">
                  <c:v>e) Ugled Učilišta u akademskoj zajednici</c:v>
                </c:pt>
                <c:pt idx="10">
                  <c:v>l) Isticanje uspješnih bivših studenata VUK-a</c:v>
                </c:pt>
                <c:pt idx="11">
                  <c:v>b) Isticanje tradicije i povijesnog značenja VUK-a</c:v>
                </c:pt>
                <c:pt idx="12">
                  <c:v>a) Ljubaznost profesora, nastavnika i cjelokupnog osoblja VUK-a</c:v>
                </c:pt>
              </c:strCache>
            </c:strRef>
          </c:cat>
          <c:val>
            <c:numRef>
              <c:f>'[Grafikon u programu Microsoft PowerPoint]20.'!$C$57:$C$70</c:f>
              <c:numCache>
                <c:formatCode>General</c:formatCode>
                <c:ptCount val="14"/>
                <c:pt idx="0">
                  <c:v>0</c:v>
                </c:pt>
                <c:pt idx="1">
                  <c:v>8</c:v>
                </c:pt>
                <c:pt idx="2">
                  <c:v>8</c:v>
                </c:pt>
                <c:pt idx="3">
                  <c:v>20</c:v>
                </c:pt>
                <c:pt idx="4">
                  <c:v>20</c:v>
                </c:pt>
                <c:pt idx="5">
                  <c:v>21</c:v>
                </c:pt>
                <c:pt idx="6">
                  <c:v>23</c:v>
                </c:pt>
                <c:pt idx="7">
                  <c:v>23</c:v>
                </c:pt>
                <c:pt idx="8">
                  <c:v>28</c:v>
                </c:pt>
                <c:pt idx="9">
                  <c:v>28</c:v>
                </c:pt>
                <c:pt idx="10">
                  <c:v>28</c:v>
                </c:pt>
                <c:pt idx="11">
                  <c:v>32</c:v>
                </c:pt>
                <c:pt idx="12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B1-4CC3-B34C-F277062453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289783519"/>
        <c:axId val="1289781023"/>
      </c:barChart>
      <c:catAx>
        <c:axId val="12897835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289781023"/>
        <c:crosses val="autoZero"/>
        <c:auto val="1"/>
        <c:lblAlgn val="ctr"/>
        <c:lblOffset val="100"/>
        <c:noMultiLvlLbl val="0"/>
      </c:catAx>
      <c:valAx>
        <c:axId val="12897810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289783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1800" b="1" dirty="0"/>
              <a:t>SVI ISPITANICI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F27-4F4D-B589-1CB9784E48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F27-4F4D-B589-1CB9784E486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F27-4F4D-B589-1CB9784E486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F27-4F4D-B589-1CB9784E486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'21.'!$H$8:$I$8</c:f>
              <c:strCache>
                <c:ptCount val="2"/>
                <c:pt idx="0">
                  <c:v>a) DA</c:v>
                </c:pt>
                <c:pt idx="1">
                  <c:v>b) NE</c:v>
                </c:pt>
              </c:strCache>
            </c:strRef>
          </c:cat>
          <c:val>
            <c:numRef>
              <c:f>'21.'!$H$15:$I$15</c:f>
              <c:numCache>
                <c:formatCode>General</c:formatCode>
                <c:ptCount val="2"/>
                <c:pt idx="0">
                  <c:v>102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27-4F4D-B589-1CB9784E48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1600"/>
              <a:t> Preddiplomski/prijediplomski stručni studij Poljoprivreda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60469129415707"/>
          <c:y val="0.25290990071332664"/>
          <c:w val="0.69897029768358254"/>
          <c:h val="0.53007802165437856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2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FE2-4654-A4C9-E54CCA0CDE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FE2-4654-A4C9-E54CCA0CDEA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AFE2-4654-A4C9-E54CCA0CDEA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AFE2-4654-A4C9-E54CCA0CDEA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'21.'!$H$8:$I$8</c:f>
              <c:strCache>
                <c:ptCount val="2"/>
                <c:pt idx="0">
                  <c:v>a) DA</c:v>
                </c:pt>
                <c:pt idx="1">
                  <c:v>b) NE</c:v>
                </c:pt>
              </c:strCache>
            </c:strRef>
          </c:cat>
          <c:val>
            <c:numRef>
              <c:f>'21.'!$H$25:$I$25</c:f>
              <c:numCache>
                <c:formatCode>General</c:formatCode>
                <c:ptCount val="2"/>
                <c:pt idx="0">
                  <c:v>74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E2-4654-A4C9-E54CCA0CDE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858586757982114"/>
          <c:y val="0.22724385256719329"/>
          <c:w val="0.60925405251389875"/>
          <c:h val="0.6147987105084410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284-4B34-9358-1963F42B85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284-4B34-9358-1963F42B85F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284-4B34-9358-1963F42B85F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284-4B34-9358-1963F42B85FE}"/>
                </c:ext>
              </c:extLst>
            </c:dLbl>
            <c:dLbl>
              <c:idx val="1"/>
              <c:layout>
                <c:manualLayout>
                  <c:x val="4.5804999191875369E-2"/>
                  <c:y val="0.128500438159659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84-4B34-9358-1963F42B85FE}"/>
                </c:ext>
              </c:extLst>
            </c:dLbl>
            <c:dLbl>
              <c:idx val="2"/>
              <c:layout>
                <c:manualLayout>
                  <c:x val="-0.14314073518376214"/>
                  <c:y val="2.793487786079544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9970979647657663"/>
                      <c:h val="0.573111954192079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284-4B34-9358-1963F42B85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sr-Latn-R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'3.'!$F$48:$H$48</c:f>
              <c:strCache>
                <c:ptCount val="3"/>
                <c:pt idx="0">
                  <c:v>Redoviti </c:v>
                </c:pt>
                <c:pt idx="1">
                  <c:v>Izvanredni </c:v>
                </c:pt>
                <c:pt idx="2">
                  <c:v> Iz statusa redovitog studenta prešao/prešla sam u status izvanrednog</c:v>
                </c:pt>
              </c:strCache>
            </c:strRef>
          </c:cat>
          <c:val>
            <c:numRef>
              <c:f>'3.'!$F$59:$H$59</c:f>
              <c:numCache>
                <c:formatCode>General</c:formatCode>
                <c:ptCount val="3"/>
                <c:pt idx="0">
                  <c:v>55</c:v>
                </c:pt>
                <c:pt idx="1">
                  <c:v>38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284-4B34-9358-1963F42B85F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1400" dirty="0"/>
              <a:t> Specijalistički diplomski/diplomski stručni studij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A64-495E-B9B7-951B54ED4C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A64-495E-B9B7-951B54ED4C4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8A64-495E-B9B7-951B54ED4C4A}"/>
                </c:ext>
              </c:extLst>
            </c:dLbl>
            <c:dLbl>
              <c:idx val="1"/>
              <c:layout>
                <c:manualLayout>
                  <c:x val="-8.0555555555555575E-2"/>
                  <c:y val="2.98412656142856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64-495E-B9B7-951B54ED4C4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'21.'!$H$8:$I$8</c:f>
              <c:strCache>
                <c:ptCount val="2"/>
                <c:pt idx="0">
                  <c:v>a) DA</c:v>
                </c:pt>
                <c:pt idx="1">
                  <c:v>b) NE</c:v>
                </c:pt>
              </c:strCache>
            </c:strRef>
          </c:cat>
          <c:val>
            <c:numRef>
              <c:f>'21.'!$H$33:$I$33</c:f>
              <c:numCache>
                <c:formatCode>General</c:formatCode>
                <c:ptCount val="2"/>
                <c:pt idx="0">
                  <c:v>28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64-495E-B9B7-951B54ED4C4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21-45AB-9D87-5EC5D8731DA3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221-45AB-9D87-5EC5D8731DA3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21-45AB-9D87-5EC5D8731DA3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221-45AB-9D87-5EC5D8731DA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221-45AB-9D87-5EC5D8731DA3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221-45AB-9D87-5EC5D8731DA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221-45AB-9D87-5EC5D8731DA3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221-45AB-9D87-5EC5D8731D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'22.'!$G$92:$P$92</c:f>
              <c:strCache>
                <c:ptCount val="10"/>
                <c:pt idx="0">
                  <c:v>a) povezivanje bivših studenata VUK-a</c:v>
                </c:pt>
                <c:pt idx="1">
                  <c:v>b) promicanje ugleda i važnosti poljoprivredne struke</c:v>
                </c:pt>
                <c:pt idx="2">
                  <c:v>c) informiranje javnosti o djelovanju VUK i širenje svijesti o važnosti poljoprivrednog obrazovanja</c:v>
                </c:pt>
                <c:pt idx="3">
                  <c:v>d) razmjena informacija, znanja i iskustva među članovima</c:v>
                </c:pt>
                <c:pt idx="4">
                  <c:v>e) pomoć članovima i mladim stručnjacima poljoprivrede pri zapošljavanju</c:v>
                </c:pt>
                <c:pt idx="5">
                  <c:v>f) skrb o školovanju i nagrađivanje nadarenih studenata VUK</c:v>
                </c:pt>
                <c:pt idx="6">
                  <c:v>g) pružanje informacija nastavnom osoblju VUK-a na temelju individualnih iskustava iz prakse</c:v>
                </c:pt>
                <c:pt idx="7">
                  <c:v>h) unapređenje svih oblika nastave</c:v>
                </c:pt>
                <c:pt idx="8">
                  <c:v>i) razvijanje suradnje između VUK i poduzeća ili organizacija u kojima rade bivši studenti VUK</c:v>
                </c:pt>
                <c:pt idx="9">
                  <c:v>j) uspostavljanje kontakta i suradnja sa srodnim Alumni udrugama u zemlji i inozemstvu</c:v>
                </c:pt>
              </c:strCache>
            </c:strRef>
          </c:cat>
          <c:val>
            <c:numRef>
              <c:f>'22.'!$G$108:$O$108</c:f>
              <c:numCache>
                <c:formatCode>0%</c:formatCode>
                <c:ptCount val="9"/>
                <c:pt idx="0">
                  <c:v>0.21305251958603347</c:v>
                </c:pt>
                <c:pt idx="1">
                  <c:v>0.18589805590482639</c:v>
                </c:pt>
                <c:pt idx="2">
                  <c:v>0.15509236870103491</c:v>
                </c:pt>
                <c:pt idx="3">
                  <c:v>9.9139181739046331E-2</c:v>
                </c:pt>
                <c:pt idx="4">
                  <c:v>8.1463391043621242E-2</c:v>
                </c:pt>
                <c:pt idx="5">
                  <c:v>6.1055227778315117E-2</c:v>
                </c:pt>
                <c:pt idx="6">
                  <c:v>6.1417932101750651E-2</c:v>
                </c:pt>
                <c:pt idx="7">
                  <c:v>6.1055227778315117E-2</c:v>
                </c:pt>
                <c:pt idx="8">
                  <c:v>5.9773672502176224E-2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21-45AB-9D87-5EC5D8731D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32227279"/>
        <c:axId val="1032228239"/>
      </c:barChart>
      <c:catAx>
        <c:axId val="1032227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032228239"/>
        <c:crosses val="autoZero"/>
        <c:auto val="1"/>
        <c:lblAlgn val="ctr"/>
        <c:lblOffset val="100"/>
        <c:noMultiLvlLbl val="0"/>
      </c:catAx>
      <c:valAx>
        <c:axId val="103222823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32227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'[Grafikon 4 u programu Microsoft PowerPoint]23.'!$W$26:$AE$26</c:f>
              <c:strCache>
                <c:ptCount val="9"/>
                <c:pt idx="0">
                  <c:v>b) organiziranje i realizacija različitih programa i projekata s područja poljoprivrede</c:v>
                </c:pt>
                <c:pt idx="1">
                  <c:v>e) sudjelovanje u aktivnostima obrazovanja studenata VUK (predavanja, terenska nastava, stručna praksa…)</c:v>
                </c:pt>
                <c:pt idx="2">
                  <c:v>a) organiziranje znanstvenih i stručnih skupova (savjetovanja, predavanja, seminari...)</c:v>
                </c:pt>
                <c:pt idx="3">
                  <c:v>i) promocija VUK</c:v>
                </c:pt>
                <c:pt idx="4">
                  <c:v>h) organiziranje različitih oblika druženja članova ALUMNI VUK (kulturna, sportska i drugi oblici druženja)</c:v>
                </c:pt>
                <c:pt idx="5">
                  <c:v>d) športski susreti</c:v>
                </c:pt>
                <c:pt idx="6">
                  <c:v>c) izdavanje znanstvenih i stručnih publikacija</c:v>
                </c:pt>
                <c:pt idx="7">
                  <c:v>f) prikupljanje donacija radi unapređenja ALUMNI VUK</c:v>
                </c:pt>
                <c:pt idx="8">
                  <c:v>g) prikupljanje donacija radi daljnjeg stručnog rada i usavršavanja studenata VUK</c:v>
                </c:pt>
              </c:strCache>
            </c:strRef>
          </c:cat>
          <c:val>
            <c:numRef>
              <c:f>'[Grafikon 4 u programu Microsoft PowerPoint]23.'!$W$27:$AE$27</c:f>
              <c:numCache>
                <c:formatCode>0%</c:formatCode>
                <c:ptCount val="9"/>
                <c:pt idx="0">
                  <c:v>0.17937219730941703</c:v>
                </c:pt>
                <c:pt idx="1">
                  <c:v>0.17937219730941703</c:v>
                </c:pt>
                <c:pt idx="2">
                  <c:v>0.17040358744394618</c:v>
                </c:pt>
                <c:pt idx="3">
                  <c:v>0.13004484304932734</c:v>
                </c:pt>
                <c:pt idx="4">
                  <c:v>0.1210762331838565</c:v>
                </c:pt>
                <c:pt idx="5">
                  <c:v>9.417040358744394E-2</c:v>
                </c:pt>
                <c:pt idx="6">
                  <c:v>6.726457399103139E-2</c:v>
                </c:pt>
                <c:pt idx="7">
                  <c:v>3.1390134529147982E-2</c:v>
                </c:pt>
                <c:pt idx="8">
                  <c:v>2.6905829596412557E-2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D9-4B36-813E-D2B0F0F0F1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31580335"/>
        <c:axId val="1631577423"/>
      </c:barChart>
      <c:catAx>
        <c:axId val="1631580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631577423"/>
        <c:crosses val="autoZero"/>
        <c:auto val="1"/>
        <c:lblAlgn val="ctr"/>
        <c:lblOffset val="100"/>
        <c:noMultiLvlLbl val="0"/>
      </c:catAx>
      <c:valAx>
        <c:axId val="1631577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631580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sr-Latn-R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1800"/>
              <a:t>Prijediplomski stručni studij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'23.'!$E$102</c:f>
              <c:strCache>
                <c:ptCount val="1"/>
                <c:pt idx="0">
                  <c:v>Bilinogojstvo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'23.'!$H$101:$P$101</c:f>
              <c:strCache>
                <c:ptCount val="9"/>
                <c:pt idx="0">
                  <c:v>a) organiziranje znanstvenih i stručnih skupova (savjetovanja, predavanja, seminari...)</c:v>
                </c:pt>
                <c:pt idx="1">
                  <c:v>b) organiziranje i realizacija različitih programa i projekata s područja poljoprivrede</c:v>
                </c:pt>
                <c:pt idx="2">
                  <c:v>c) izdavanje znanstvenih i stručnih publikacija</c:v>
                </c:pt>
                <c:pt idx="3">
                  <c:v>d) športski susreti</c:v>
                </c:pt>
                <c:pt idx="4">
                  <c:v>e) sudjelovanje u aktivnostima obrazovanja studenata VUK (predavanja, terenska nastava, stručna praksa…)</c:v>
                </c:pt>
                <c:pt idx="5">
                  <c:v>f) prikupljanje donacija radi unapređenja ALUMNI VUK</c:v>
                </c:pt>
                <c:pt idx="6">
                  <c:v>g) prikupljanje donacija radi daljnjeg stručnog rada i usavršavanja studenata VUK</c:v>
                </c:pt>
                <c:pt idx="7">
                  <c:v>h) organiziranje različitih oblika druženja članova ALUMNI VUK (kulturna, sportska i drugi oblici druženja)</c:v>
                </c:pt>
                <c:pt idx="8">
                  <c:v>i) promocija VUK</c:v>
                </c:pt>
              </c:strCache>
            </c:strRef>
          </c:cat>
          <c:val>
            <c:numRef>
              <c:f>'23.'!$H$102:$P$102</c:f>
              <c:numCache>
                <c:formatCode>0%</c:formatCode>
                <c:ptCount val="9"/>
                <c:pt idx="0">
                  <c:v>0.16666666666666666</c:v>
                </c:pt>
                <c:pt idx="1">
                  <c:v>0.19791666666666666</c:v>
                </c:pt>
                <c:pt idx="2">
                  <c:v>3.125E-2</c:v>
                </c:pt>
                <c:pt idx="3">
                  <c:v>9.375E-2</c:v>
                </c:pt>
                <c:pt idx="4">
                  <c:v>0.16666666666666666</c:v>
                </c:pt>
                <c:pt idx="5">
                  <c:v>3.125E-2</c:v>
                </c:pt>
                <c:pt idx="6">
                  <c:v>4.1666666666666664E-2</c:v>
                </c:pt>
                <c:pt idx="7">
                  <c:v>0.15625</c:v>
                </c:pt>
                <c:pt idx="8">
                  <c:v>0.11458333333333333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28-48CB-A628-FF75984A0FAD}"/>
            </c:ext>
          </c:extLst>
        </c:ser>
        <c:ser>
          <c:idx val="1"/>
          <c:order val="1"/>
          <c:tx>
            <c:strRef>
              <c:f>'23.'!$E$103</c:f>
              <c:strCache>
                <c:ptCount val="1"/>
                <c:pt idx="0">
                  <c:v>Zootehnika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'23.'!$H$101:$P$101</c:f>
              <c:strCache>
                <c:ptCount val="9"/>
                <c:pt idx="0">
                  <c:v>a) organiziranje znanstvenih i stručnih skupova (savjetovanja, predavanja, seminari...)</c:v>
                </c:pt>
                <c:pt idx="1">
                  <c:v>b) organiziranje i realizacija različitih programa i projekata s područja poljoprivrede</c:v>
                </c:pt>
                <c:pt idx="2">
                  <c:v>c) izdavanje znanstvenih i stručnih publikacija</c:v>
                </c:pt>
                <c:pt idx="3">
                  <c:v>d) športski susreti</c:v>
                </c:pt>
                <c:pt idx="4">
                  <c:v>e) sudjelovanje u aktivnostima obrazovanja studenata VUK (predavanja, terenska nastava, stručna praksa…)</c:v>
                </c:pt>
                <c:pt idx="5">
                  <c:v>f) prikupljanje donacija radi unapređenja ALUMNI VUK</c:v>
                </c:pt>
                <c:pt idx="6">
                  <c:v>g) prikupljanje donacija radi daljnjeg stručnog rada i usavršavanja studenata VUK</c:v>
                </c:pt>
                <c:pt idx="7">
                  <c:v>h) organiziranje različitih oblika druženja članova ALUMNI VUK (kulturna, sportska i drugi oblici druženja)</c:v>
                </c:pt>
                <c:pt idx="8">
                  <c:v>i) promocija VUK</c:v>
                </c:pt>
              </c:strCache>
            </c:strRef>
          </c:cat>
          <c:val>
            <c:numRef>
              <c:f>'23.'!$H$103:$P$103</c:f>
              <c:numCache>
                <c:formatCode>0%</c:formatCode>
                <c:ptCount val="9"/>
                <c:pt idx="0">
                  <c:v>0.13636363636363635</c:v>
                </c:pt>
                <c:pt idx="1">
                  <c:v>0.18181818181818182</c:v>
                </c:pt>
                <c:pt idx="2">
                  <c:v>0.13636363636363635</c:v>
                </c:pt>
                <c:pt idx="3">
                  <c:v>0.22727272727272727</c:v>
                </c:pt>
                <c:pt idx="4">
                  <c:v>0.13636363636363635</c:v>
                </c:pt>
                <c:pt idx="5">
                  <c:v>4.5454545454545456E-2</c:v>
                </c:pt>
                <c:pt idx="6">
                  <c:v>0</c:v>
                </c:pt>
                <c:pt idx="7">
                  <c:v>9.0909090909090912E-2</c:v>
                </c:pt>
                <c:pt idx="8">
                  <c:v>4.5454545454545456E-2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28-48CB-A628-FF75984A0FAD}"/>
            </c:ext>
          </c:extLst>
        </c:ser>
        <c:ser>
          <c:idx val="2"/>
          <c:order val="2"/>
          <c:tx>
            <c:strRef>
              <c:f>'23.'!$E$104</c:f>
              <c:strCache>
                <c:ptCount val="1"/>
                <c:pt idx="0">
                  <c:v>Menadžment u poljoprivredi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'23.'!$H$101:$P$101</c:f>
              <c:strCache>
                <c:ptCount val="9"/>
                <c:pt idx="0">
                  <c:v>a) organiziranje znanstvenih i stručnih skupova (savjetovanja, predavanja, seminari...)</c:v>
                </c:pt>
                <c:pt idx="1">
                  <c:v>b) organiziranje i realizacija različitih programa i projekata s područja poljoprivrede</c:v>
                </c:pt>
                <c:pt idx="2">
                  <c:v>c) izdavanje znanstvenih i stručnih publikacija</c:v>
                </c:pt>
                <c:pt idx="3">
                  <c:v>d) športski susreti</c:v>
                </c:pt>
                <c:pt idx="4">
                  <c:v>e) sudjelovanje u aktivnostima obrazovanja studenata VUK (predavanja, terenska nastava, stručna praksa…)</c:v>
                </c:pt>
                <c:pt idx="5">
                  <c:v>f) prikupljanje donacija radi unapređenja ALUMNI VUK</c:v>
                </c:pt>
                <c:pt idx="6">
                  <c:v>g) prikupljanje donacija radi daljnjeg stručnog rada i usavršavanja studenata VUK</c:v>
                </c:pt>
                <c:pt idx="7">
                  <c:v>h) organiziranje različitih oblika druženja članova ALUMNI VUK (kulturna, sportska i drugi oblici druženja)</c:v>
                </c:pt>
                <c:pt idx="8">
                  <c:v>i) promocija VUK</c:v>
                </c:pt>
              </c:strCache>
            </c:strRef>
          </c:cat>
          <c:val>
            <c:numRef>
              <c:f>'23.'!$H$104:$P$104</c:f>
              <c:numCache>
                <c:formatCode>0%</c:formatCode>
                <c:ptCount val="9"/>
                <c:pt idx="0">
                  <c:v>0.125</c:v>
                </c:pt>
                <c:pt idx="1">
                  <c:v>0.17499999999999999</c:v>
                </c:pt>
                <c:pt idx="2">
                  <c:v>7.4999999999999997E-2</c:v>
                </c:pt>
                <c:pt idx="3">
                  <c:v>0.05</c:v>
                </c:pt>
                <c:pt idx="4">
                  <c:v>0.17499999999999999</c:v>
                </c:pt>
                <c:pt idx="5">
                  <c:v>2.5000000000000001E-2</c:v>
                </c:pt>
                <c:pt idx="6">
                  <c:v>0.05</c:v>
                </c:pt>
                <c:pt idx="7">
                  <c:v>0.15</c:v>
                </c:pt>
                <c:pt idx="8">
                  <c:v>0.17499999999999999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28-48CB-A628-FF75984A0FAD}"/>
            </c:ext>
          </c:extLst>
        </c:ser>
        <c:ser>
          <c:idx val="4"/>
          <c:order val="3"/>
          <c:tx>
            <c:strRef>
              <c:f>'23.'!$E$106</c:f>
              <c:strCache>
                <c:ptCount val="1"/>
                <c:pt idx="0">
                  <c:v>Ukupno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'23.'!$H$101:$P$101</c:f>
              <c:strCache>
                <c:ptCount val="9"/>
                <c:pt idx="0">
                  <c:v>a) organiziranje znanstvenih i stručnih skupova (savjetovanja, predavanja, seminari...)</c:v>
                </c:pt>
                <c:pt idx="1">
                  <c:v>b) organiziranje i realizacija različitih programa i projekata s područja poljoprivrede</c:v>
                </c:pt>
                <c:pt idx="2">
                  <c:v>c) izdavanje znanstvenih i stručnih publikacija</c:v>
                </c:pt>
                <c:pt idx="3">
                  <c:v>d) športski susreti</c:v>
                </c:pt>
                <c:pt idx="4">
                  <c:v>e) sudjelovanje u aktivnostima obrazovanja studenata VUK (predavanja, terenska nastava, stručna praksa…)</c:v>
                </c:pt>
                <c:pt idx="5">
                  <c:v>f) prikupljanje donacija radi unapređenja ALUMNI VUK</c:v>
                </c:pt>
                <c:pt idx="6">
                  <c:v>g) prikupljanje donacija radi daljnjeg stručnog rada i usavršavanja studenata VUK</c:v>
                </c:pt>
                <c:pt idx="7">
                  <c:v>h) organiziranje različitih oblika druženja članova ALUMNI VUK (kulturna, sportska i drugi oblici druženja)</c:v>
                </c:pt>
                <c:pt idx="8">
                  <c:v>i) promocija VUK</c:v>
                </c:pt>
              </c:strCache>
            </c:strRef>
          </c:cat>
          <c:val>
            <c:numRef>
              <c:f>'23.'!$H$106:$P$106</c:f>
              <c:numCache>
                <c:formatCode>0%</c:formatCode>
                <c:ptCount val="9"/>
                <c:pt idx="0">
                  <c:v>0.15094339622641509</c:v>
                </c:pt>
                <c:pt idx="1">
                  <c:v>0.18867924528301888</c:v>
                </c:pt>
                <c:pt idx="2">
                  <c:v>5.6603773584905662E-2</c:v>
                </c:pt>
                <c:pt idx="3">
                  <c:v>0.10062893081761007</c:v>
                </c:pt>
                <c:pt idx="4">
                  <c:v>0.16981132075471697</c:v>
                </c:pt>
                <c:pt idx="5">
                  <c:v>3.1446540880503145E-2</c:v>
                </c:pt>
                <c:pt idx="6">
                  <c:v>3.7735849056603772E-2</c:v>
                </c:pt>
                <c:pt idx="7">
                  <c:v>0.14465408805031446</c:v>
                </c:pt>
                <c:pt idx="8">
                  <c:v>0.11949685534591195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28-48CB-A628-FF75984A0F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64269887"/>
        <c:axId val="764288607"/>
      </c:barChart>
      <c:catAx>
        <c:axId val="764269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764288607"/>
        <c:crosses val="autoZero"/>
        <c:auto val="1"/>
        <c:lblAlgn val="ctr"/>
        <c:lblOffset val="100"/>
        <c:noMultiLvlLbl val="0"/>
      </c:catAx>
      <c:valAx>
        <c:axId val="76428860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64269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260848643919521"/>
          <c:y val="0.10329941769113582"/>
          <c:w val="0.34811636045494315"/>
          <c:h val="4.27606448195261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Diplomski stručni studij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'23.'!$D$155</c:f>
              <c:strCache>
                <c:ptCount val="1"/>
                <c:pt idx="0">
                  <c:v>Održiva i ekološka poljoprivreda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'23.'!$G$147:$P$147</c:f>
              <c:strCache>
                <c:ptCount val="9"/>
                <c:pt idx="0">
                  <c:v>a) organiziranje znanstvenih i stručnih skupova (savjetovanja, predavanja, seminari...)</c:v>
                </c:pt>
                <c:pt idx="1">
                  <c:v>b) organiziranje i realizacija različitih programa i projekata s područja poljoprivrede</c:v>
                </c:pt>
                <c:pt idx="2">
                  <c:v>c) izdavanje znanstvenih i stručnih publikacija</c:v>
                </c:pt>
                <c:pt idx="3">
                  <c:v>d) športski susreti</c:v>
                </c:pt>
                <c:pt idx="4">
                  <c:v>e) sudjelovanje u aktivnostima obrazovanja studenata VUK (predavanja, terenska nastava, stručna praksa…)</c:v>
                </c:pt>
                <c:pt idx="5">
                  <c:v>f) prikupljanje donacija radi unapređenja ALUMNI VUK</c:v>
                </c:pt>
                <c:pt idx="6">
                  <c:v>g) prikupljanje donacija radi daljnjeg stručnog rada i usavršavanja studenata VUK</c:v>
                </c:pt>
                <c:pt idx="7">
                  <c:v>h) organiziranje različitih oblika druženja članova ALUMNI VUK (kulturna, sportska i drugi oblici druženja)</c:v>
                </c:pt>
                <c:pt idx="8">
                  <c:v>i) promocija VUK</c:v>
                </c:pt>
              </c:strCache>
            </c:strRef>
          </c:cat>
          <c:val>
            <c:numRef>
              <c:f>'23.'!$G$155:$O$155</c:f>
              <c:numCache>
                <c:formatCode>0%</c:formatCode>
                <c:ptCount val="9"/>
                <c:pt idx="0">
                  <c:v>0.25</c:v>
                </c:pt>
                <c:pt idx="1">
                  <c:v>0.1388888888888889</c:v>
                </c:pt>
                <c:pt idx="2">
                  <c:v>0.1111111111111111</c:v>
                </c:pt>
                <c:pt idx="3">
                  <c:v>8.3333333333333329E-2</c:v>
                </c:pt>
                <c:pt idx="4">
                  <c:v>0.19444444444444445</c:v>
                </c:pt>
                <c:pt idx="5">
                  <c:v>2.7777777777777776E-2</c:v>
                </c:pt>
                <c:pt idx="6">
                  <c:v>0</c:v>
                </c:pt>
                <c:pt idx="7">
                  <c:v>5.5555555555555552E-2</c:v>
                </c:pt>
                <c:pt idx="8">
                  <c:v>0.1388888888888889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91-4B8F-93C2-6F729CA903BE}"/>
            </c:ext>
          </c:extLst>
        </c:ser>
        <c:ser>
          <c:idx val="1"/>
          <c:order val="1"/>
          <c:tx>
            <c:strRef>
              <c:f>'23.'!$D$156</c:f>
              <c:strCache>
                <c:ptCount val="1"/>
                <c:pt idx="0">
                  <c:v>Menadžment u poljoprivredi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'23.'!$G$147:$P$147</c:f>
              <c:strCache>
                <c:ptCount val="9"/>
                <c:pt idx="0">
                  <c:v>a) organiziranje znanstvenih i stručnih skupova (savjetovanja, predavanja, seminari...)</c:v>
                </c:pt>
                <c:pt idx="1">
                  <c:v>b) organiziranje i realizacija različitih programa i projekata s područja poljoprivrede</c:v>
                </c:pt>
                <c:pt idx="2">
                  <c:v>c) izdavanje znanstvenih i stručnih publikacija</c:v>
                </c:pt>
                <c:pt idx="3">
                  <c:v>d) športski susreti</c:v>
                </c:pt>
                <c:pt idx="4">
                  <c:v>e) sudjelovanje u aktivnostima obrazovanja studenata VUK (predavanja, terenska nastava, stručna praksa…)</c:v>
                </c:pt>
                <c:pt idx="5">
                  <c:v>f) prikupljanje donacija radi unapređenja ALUMNI VUK</c:v>
                </c:pt>
                <c:pt idx="6">
                  <c:v>g) prikupljanje donacija radi daljnjeg stručnog rada i usavršavanja studenata VUK</c:v>
                </c:pt>
                <c:pt idx="7">
                  <c:v>h) organiziranje različitih oblika druženja članova ALUMNI VUK (kulturna, sportska i drugi oblici druženja)</c:v>
                </c:pt>
                <c:pt idx="8">
                  <c:v>i) promocija VUK</c:v>
                </c:pt>
              </c:strCache>
            </c:strRef>
          </c:cat>
          <c:val>
            <c:numRef>
              <c:f>'23.'!$G$156:$O$156</c:f>
              <c:numCache>
                <c:formatCode>0%</c:formatCode>
                <c:ptCount val="9"/>
                <c:pt idx="0">
                  <c:v>0.17857142857142858</c:v>
                </c:pt>
                <c:pt idx="1">
                  <c:v>0.17857142857142858</c:v>
                </c:pt>
                <c:pt idx="2">
                  <c:v>7.1428571428571425E-2</c:v>
                </c:pt>
                <c:pt idx="3">
                  <c:v>7.1428571428571425E-2</c:v>
                </c:pt>
                <c:pt idx="4">
                  <c:v>0.21428571428571427</c:v>
                </c:pt>
                <c:pt idx="5">
                  <c:v>3.5714285714285712E-2</c:v>
                </c:pt>
                <c:pt idx="6">
                  <c:v>0</c:v>
                </c:pt>
                <c:pt idx="7">
                  <c:v>7.1428571428571425E-2</c:v>
                </c:pt>
                <c:pt idx="8">
                  <c:v>0.17857142857142858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91-4B8F-93C2-6F729CA903BE}"/>
            </c:ext>
          </c:extLst>
        </c:ser>
        <c:ser>
          <c:idx val="2"/>
          <c:order val="2"/>
          <c:tx>
            <c:v>Ukupno</c:v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'23.'!$G$147:$P$147</c:f>
              <c:strCache>
                <c:ptCount val="9"/>
                <c:pt idx="0">
                  <c:v>a) organiziranje znanstvenih i stručnih skupova (savjetovanja, predavanja, seminari...)</c:v>
                </c:pt>
                <c:pt idx="1">
                  <c:v>b) organiziranje i realizacija različitih programa i projekata s područja poljoprivrede</c:v>
                </c:pt>
                <c:pt idx="2">
                  <c:v>c) izdavanje znanstvenih i stručnih publikacija</c:v>
                </c:pt>
                <c:pt idx="3">
                  <c:v>d) športski susreti</c:v>
                </c:pt>
                <c:pt idx="4">
                  <c:v>e) sudjelovanje u aktivnostima obrazovanja studenata VUK (predavanja, terenska nastava, stručna praksa…)</c:v>
                </c:pt>
                <c:pt idx="5">
                  <c:v>f) prikupljanje donacija radi unapređenja ALUMNI VUK</c:v>
                </c:pt>
                <c:pt idx="6">
                  <c:v>g) prikupljanje donacija radi daljnjeg stručnog rada i usavršavanja studenata VUK</c:v>
                </c:pt>
                <c:pt idx="7">
                  <c:v>h) organiziranje različitih oblika druženja članova ALUMNI VUK (kulturna, sportska i drugi oblici druženja)</c:v>
                </c:pt>
                <c:pt idx="8">
                  <c:v>i) promocija VUK</c:v>
                </c:pt>
              </c:strCache>
            </c:strRef>
          </c:cat>
          <c:val>
            <c:numRef>
              <c:f>'23.'!$G$157:$O$157</c:f>
              <c:numCache>
                <c:formatCode>0%</c:formatCode>
                <c:ptCount val="9"/>
                <c:pt idx="0">
                  <c:v>0.21875</c:v>
                </c:pt>
                <c:pt idx="1">
                  <c:v>0.15625</c:v>
                </c:pt>
                <c:pt idx="2">
                  <c:v>9.375E-2</c:v>
                </c:pt>
                <c:pt idx="3">
                  <c:v>7.8125E-2</c:v>
                </c:pt>
                <c:pt idx="4">
                  <c:v>0.203125</c:v>
                </c:pt>
                <c:pt idx="5">
                  <c:v>3.125E-2</c:v>
                </c:pt>
                <c:pt idx="6">
                  <c:v>0</c:v>
                </c:pt>
                <c:pt idx="7">
                  <c:v>6.25E-2</c:v>
                </c:pt>
                <c:pt idx="8">
                  <c:v>0.15625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91-4B8F-93C2-6F729CA903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69395615"/>
        <c:axId val="769403295"/>
      </c:barChart>
      <c:catAx>
        <c:axId val="769395615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769403295"/>
        <c:crosses val="autoZero"/>
        <c:auto val="1"/>
        <c:lblAlgn val="ctr"/>
        <c:lblOffset val="100"/>
        <c:noMultiLvlLbl val="0"/>
      </c:catAx>
      <c:valAx>
        <c:axId val="76940329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69395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 Preddiplomski/prijediplomski stručni studij Poljoprivreda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180153012788295"/>
          <c:y val="0.40050803405671853"/>
          <c:w val="0.62841003303392318"/>
          <c:h val="0.5105286473337173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D3B-47D8-A6B3-9119CED1B78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D3B-47D8-A6B3-9119CED1B78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D3B-47D8-A6B3-9119CED1B78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D3B-47D8-A6B3-9119CED1B78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D3B-47D8-A6B3-9119CED1B78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D3B-47D8-A6B3-9119CED1B78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'3.'!$F$48:$H$48</c:f>
              <c:strCache>
                <c:ptCount val="3"/>
                <c:pt idx="0">
                  <c:v>Redoviti </c:v>
                </c:pt>
                <c:pt idx="1">
                  <c:v>Izvanredni</c:v>
                </c:pt>
                <c:pt idx="2">
                  <c:v> Iz statusa redovitog studenta prešao/prešla sam u status izvanrednog</c:v>
                </c:pt>
              </c:strCache>
            </c:strRef>
          </c:cat>
          <c:val>
            <c:numRef>
              <c:f>'3.'!$F$53:$H$53</c:f>
              <c:numCache>
                <c:formatCode>General</c:formatCode>
                <c:ptCount val="3"/>
                <c:pt idx="0">
                  <c:v>50</c:v>
                </c:pt>
                <c:pt idx="1">
                  <c:v>20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3B-47D8-A6B3-9119CED1B78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 Specijalistički diplomski/diplomski stručni studij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3604744900951785"/>
          <c:y val="0.38373553344709782"/>
          <c:w val="0.599990629510889"/>
          <c:h val="0.5108831457221059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BFA-4BAD-B860-99115DAB45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BFA-4BAD-B860-99115DAB45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BFA-4BAD-B860-99115DAB4573}"/>
              </c:ext>
            </c:extLst>
          </c:dPt>
          <c:dLbls>
            <c:dLbl>
              <c:idx val="0"/>
              <c:layout>
                <c:manualLayout>
                  <c:x val="7.2674938448046719E-2"/>
                  <c:y val="-2.64115323425735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FA-4BAD-B860-99115DAB457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0BFA-4BAD-B860-99115DAB457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0BFA-4BAD-B860-99115DAB457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'3.'!$F$48:$H$48</c:f>
              <c:strCache>
                <c:ptCount val="3"/>
                <c:pt idx="0">
                  <c:v>Redoviti </c:v>
                </c:pt>
                <c:pt idx="1">
                  <c:v>Izvanredni </c:v>
                </c:pt>
                <c:pt idx="2">
                  <c:v> Iz statusa redovitog studenta prešao/prešla sam u status izvanrednog</c:v>
                </c:pt>
              </c:strCache>
            </c:strRef>
          </c:cat>
          <c:val>
            <c:numRef>
              <c:f>'3.'!$F$57:$H$57</c:f>
              <c:numCache>
                <c:formatCode>General</c:formatCode>
                <c:ptCount val="3"/>
                <c:pt idx="0">
                  <c:v>5</c:v>
                </c:pt>
                <c:pt idx="1">
                  <c:v>18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FA-4BAD-B860-99115DAB457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71440736265015E-3"/>
          <c:y val="3.6446656311783815E-2"/>
          <c:w val="0.97588975768602426"/>
          <c:h val="0.793174607519622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'4.'!$F$5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'4.'!$C$6:$E$11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'4.'!$F$6:$F$11</c:f>
              <c:numCache>
                <c:formatCode>General</c:formatCode>
                <c:ptCount val="6"/>
                <c:pt idx="0">
                  <c:v>12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B2-402B-BE65-0211B34AC99D}"/>
            </c:ext>
          </c:extLst>
        </c:ser>
        <c:ser>
          <c:idx val="1"/>
          <c:order val="1"/>
          <c:tx>
            <c:strRef>
              <c:f>'4.'!$G$5</c:f>
              <c:strCache>
                <c:ptCount val="1"/>
                <c:pt idx="0">
                  <c:v>Radio/la sam preko student servisa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'4.'!$C$6:$E$11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'4.'!$G$6:$G$11</c:f>
              <c:numCache>
                <c:formatCode>General</c:formatCode>
                <c:ptCount val="6"/>
                <c:pt idx="0">
                  <c:v>22</c:v>
                </c:pt>
                <c:pt idx="1">
                  <c:v>4</c:v>
                </c:pt>
                <c:pt idx="2">
                  <c:v>6</c:v>
                </c:pt>
                <c:pt idx="4">
                  <c:v>6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B2-402B-BE65-0211B34AC99D}"/>
            </c:ext>
          </c:extLst>
        </c:ser>
        <c:ser>
          <c:idx val="2"/>
          <c:order val="2"/>
          <c:tx>
            <c:strRef>
              <c:f>'4.'!$H$5</c:f>
              <c:strCache>
                <c:ptCount val="1"/>
                <c:pt idx="0">
                  <c:v>Bio/bila sam u stalnom radnom odnosu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'4.'!$C$6:$E$11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'4.'!$H$6:$H$11</c:f>
              <c:numCache>
                <c:formatCode>General</c:formatCode>
                <c:ptCount val="6"/>
                <c:pt idx="0">
                  <c:v>8</c:v>
                </c:pt>
                <c:pt idx="1">
                  <c:v>2</c:v>
                </c:pt>
                <c:pt idx="2">
                  <c:v>3</c:v>
                </c:pt>
                <c:pt idx="4">
                  <c:v>8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B2-402B-BE65-0211B34AC99D}"/>
            </c:ext>
          </c:extLst>
        </c:ser>
        <c:ser>
          <c:idx val="3"/>
          <c:order val="3"/>
          <c:tx>
            <c:strRef>
              <c:f>'4.'!$I$5</c:f>
              <c:strCache>
                <c:ptCount val="1"/>
                <c:pt idx="0">
                  <c:v>Bio/bila sam član/članica ili vlasnik/vlasnica OPG-a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'4.'!$C$6:$E$11</c:f>
              <c:multiLvlStrCache>
                <c:ptCount val="6"/>
                <c:lvl>
                  <c:pt idx="0">
                    <c:v>Bilinogojstvo</c:v>
                  </c:pt>
                  <c:pt idx="1">
                    <c:v>Zootehnika</c:v>
                  </c:pt>
                  <c:pt idx="2">
                    <c:v>Menadžment u poljoprivredi</c:v>
                  </c:pt>
                  <c:pt idx="3">
                    <c:v>Razlikovna godina - smjer Bilinogojstvo</c:v>
                  </c:pt>
                  <c:pt idx="4">
                    <c:v>Održiva i ekološka poljoprivreda</c:v>
                  </c:pt>
                  <c:pt idx="5">
                    <c:v>Menadžment u poljoprivredi</c:v>
                  </c:pt>
                </c:lvl>
                <c:lvl>
                  <c:pt idx="0">
                    <c:v> Preddiplomski/prijediplomski stručni studij Poljoprivreda</c:v>
                  </c:pt>
                  <c:pt idx="4">
                    <c:v> Specijalistički diplomski/diplomski stručni studij</c:v>
                  </c:pt>
                </c:lvl>
              </c:multiLvlStrCache>
            </c:multiLvlStrRef>
          </c:cat>
          <c:val>
            <c:numRef>
              <c:f>'4.'!$I$6:$I$11</c:f>
              <c:numCache>
                <c:formatCode>General</c:formatCode>
                <c:ptCount val="6"/>
                <c:pt idx="0">
                  <c:v>7</c:v>
                </c:pt>
                <c:pt idx="1">
                  <c:v>2</c:v>
                </c:pt>
                <c:pt idx="2">
                  <c:v>3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B2-402B-BE65-0211B34AC9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71995632"/>
        <c:axId val="671994672"/>
      </c:barChart>
      <c:catAx>
        <c:axId val="67199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671994672"/>
        <c:crosses val="autoZero"/>
        <c:auto val="1"/>
        <c:lblAlgn val="ctr"/>
        <c:lblOffset val="100"/>
        <c:noMultiLvlLbl val="0"/>
      </c:catAx>
      <c:valAx>
        <c:axId val="671994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71995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105046587327149"/>
          <c:y val="0.23165406562985597"/>
          <c:w val="0.63884609308076756"/>
          <c:h val="0.6111148269163075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C05-442B-A7AC-B1960C3C1C1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C05-442B-A7AC-B1960C3C1C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C05-442B-A7AC-B1960C3C1C1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C05-442B-A7AC-B1960C3C1C1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C05-442B-A7AC-B1960C3C1C1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EC05-442B-A7AC-B1960C3C1C1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EC05-442B-A7AC-B1960C3C1C1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EC05-442B-A7AC-B1960C3C1C1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'4.'!$F$5:$I$5</c:f>
              <c:strCache>
                <c:ptCount val="4"/>
                <c:pt idx="0">
                  <c:v>Ne</c:v>
                </c:pt>
                <c:pt idx="1">
                  <c:v>Radio/la sam preko student servisa</c:v>
                </c:pt>
                <c:pt idx="2">
                  <c:v>Bio/bila sam u stalnom radnom odnosu</c:v>
                </c:pt>
                <c:pt idx="3">
                  <c:v>Bio/bila sam član/članica ili vlasnik/vlasnica OPG-a</c:v>
                </c:pt>
              </c:strCache>
            </c:strRef>
          </c:cat>
          <c:val>
            <c:numRef>
              <c:f>'4.'!$F$12:$I$12</c:f>
              <c:numCache>
                <c:formatCode>General</c:formatCode>
                <c:ptCount val="4"/>
                <c:pt idx="0">
                  <c:v>23</c:v>
                </c:pt>
                <c:pt idx="1">
                  <c:v>41</c:v>
                </c:pt>
                <c:pt idx="2">
                  <c:v>30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05-442B-A7AC-B1960C3C1C1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D0E7B0-5D4D-49D3-B304-0541D4D997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B27F01E-FFE6-448A-9926-A503907B9221}">
      <dgm:prSet phldrT="[Tekst]" custT="1"/>
      <dgm:spPr/>
      <dgm:t>
        <a:bodyPr/>
        <a:lstStyle/>
        <a:p>
          <a:pPr algn="ctr"/>
          <a:r>
            <a:rPr lang="hr-HR" sz="2800" dirty="0" err="1"/>
            <a:t>Bilinogojstvo</a:t>
          </a:r>
          <a:endParaRPr lang="hr-HR" sz="2800" dirty="0"/>
        </a:p>
      </dgm:t>
    </dgm:pt>
    <dgm:pt modelId="{12452E04-8ABD-4856-B694-6F4FA2CFCC50}" type="parTrans" cxnId="{B9957BB1-CBFB-4CA5-9D78-41D50B783270}">
      <dgm:prSet/>
      <dgm:spPr/>
      <dgm:t>
        <a:bodyPr/>
        <a:lstStyle/>
        <a:p>
          <a:endParaRPr lang="hr-HR"/>
        </a:p>
      </dgm:t>
    </dgm:pt>
    <dgm:pt modelId="{4EA154BF-2BE5-4994-A75C-8AEAFB06F411}" type="sibTrans" cxnId="{B9957BB1-CBFB-4CA5-9D78-41D50B783270}">
      <dgm:prSet/>
      <dgm:spPr/>
      <dgm:t>
        <a:bodyPr/>
        <a:lstStyle/>
        <a:p>
          <a:endParaRPr lang="hr-HR"/>
        </a:p>
      </dgm:t>
    </dgm:pt>
    <dgm:pt modelId="{BE686BBF-D82E-40AF-B166-345BA5BCE95A}">
      <dgm:prSet custT="1"/>
      <dgm:spPr/>
      <dgm:t>
        <a:bodyPr/>
        <a:lstStyle/>
        <a:p>
          <a:r>
            <a:rPr lang="hr-HR" sz="1600" b="0" i="0" u="none" strike="noStrike" dirty="0">
              <a:solidFill>
                <a:srgbClr val="000000"/>
              </a:solidFill>
              <a:effectLst/>
              <a:latin typeface="+mj-lt"/>
            </a:rPr>
            <a:t>Nije iste struke posao</a:t>
          </a:r>
          <a:r>
            <a:rPr lang="hr-HR" sz="1600" dirty="0">
              <a:latin typeface="+mj-lt"/>
            </a:rPr>
            <a:t> </a:t>
          </a:r>
        </a:p>
      </dgm:t>
    </dgm:pt>
    <dgm:pt modelId="{7378E4FD-BA5F-450A-9717-304B1456EF33}" type="parTrans" cxnId="{C440B7EB-FB6C-48E5-925D-14F96E0D6F03}">
      <dgm:prSet/>
      <dgm:spPr/>
      <dgm:t>
        <a:bodyPr/>
        <a:lstStyle/>
        <a:p>
          <a:endParaRPr lang="hr-HR"/>
        </a:p>
      </dgm:t>
    </dgm:pt>
    <dgm:pt modelId="{32482F14-7157-457C-AA53-892F62D3F054}" type="sibTrans" cxnId="{C440B7EB-FB6C-48E5-925D-14F96E0D6F03}">
      <dgm:prSet/>
      <dgm:spPr/>
      <dgm:t>
        <a:bodyPr/>
        <a:lstStyle/>
        <a:p>
          <a:endParaRPr lang="hr-HR"/>
        </a:p>
      </dgm:t>
    </dgm:pt>
    <dgm:pt modelId="{66066326-31CD-44F1-9982-FB318C2E3923}">
      <dgm:prSet custT="1"/>
      <dgm:spPr/>
      <dgm:t>
        <a:bodyPr/>
        <a:lstStyle/>
        <a:p>
          <a:r>
            <a:rPr lang="pl-PL" sz="1600" b="0" i="0" u="none" strike="noStrike" dirty="0">
              <a:solidFill>
                <a:srgbClr val="000000"/>
              </a:solidFill>
              <a:effectLst/>
              <a:latin typeface="+mj-lt"/>
            </a:rPr>
            <a:t>Nedostajalo je znanja ponajviše u praksi ali i u teoriji</a:t>
          </a:r>
          <a:r>
            <a:rPr lang="pl-PL" sz="1600" dirty="0">
              <a:latin typeface="+mj-lt"/>
            </a:rPr>
            <a:t> </a:t>
          </a:r>
        </a:p>
      </dgm:t>
    </dgm:pt>
    <dgm:pt modelId="{FF1423F5-4682-4921-BD36-188204A5886F}" type="parTrans" cxnId="{211629D3-70A6-4C27-8D8B-F1B6C9092E71}">
      <dgm:prSet/>
      <dgm:spPr/>
      <dgm:t>
        <a:bodyPr/>
        <a:lstStyle/>
        <a:p>
          <a:endParaRPr lang="hr-HR"/>
        </a:p>
      </dgm:t>
    </dgm:pt>
    <dgm:pt modelId="{0787D2BF-1986-43F7-A075-DCCF6F45FC87}" type="sibTrans" cxnId="{211629D3-70A6-4C27-8D8B-F1B6C9092E71}">
      <dgm:prSet/>
      <dgm:spPr/>
      <dgm:t>
        <a:bodyPr/>
        <a:lstStyle/>
        <a:p>
          <a:endParaRPr lang="hr-HR"/>
        </a:p>
      </dgm:t>
    </dgm:pt>
    <dgm:pt modelId="{5F2BE3B9-DC03-4EFE-8559-B6E59D3B94AD}">
      <dgm:prSet custT="1"/>
      <dgm:spPr/>
      <dgm:t>
        <a:bodyPr/>
        <a:lstStyle/>
        <a:p>
          <a:r>
            <a:rPr lang="hr-HR" sz="1600" b="0" i="0" u="none" strike="noStrike" dirty="0">
              <a:solidFill>
                <a:srgbClr val="000000"/>
              </a:solidFill>
              <a:effectLst/>
              <a:latin typeface="+mj-lt"/>
            </a:rPr>
            <a:t>Smjer </a:t>
          </a:r>
          <a:r>
            <a:rPr lang="hr-HR" sz="1600" b="0" i="0" u="none" strike="noStrike" dirty="0" err="1">
              <a:solidFill>
                <a:srgbClr val="000000"/>
              </a:solidFill>
              <a:effectLst/>
              <a:latin typeface="+mj-lt"/>
            </a:rPr>
            <a:t>bilinogojstvo</a:t>
          </a:r>
          <a:r>
            <a:rPr lang="hr-HR" sz="1600" b="0" i="0" u="none" strike="noStrike" dirty="0">
              <a:solidFill>
                <a:srgbClr val="000000"/>
              </a:solidFill>
              <a:effectLst/>
              <a:latin typeface="+mj-lt"/>
            </a:rPr>
            <a:t> dosta je općenit i obuhvaća široki krug kultura, a moji su interesi uvijek bili usmjereni prema cvjećarstvu kojim se i danas bavim. Na učilištu sam stekla puno općeg znanja o poljoprivredi te stekla nova iskustva kroz Erasmus razmjenu ali konkretne stvari o proizvodnji cvijeća sam stekla kroz iskustvo te od svojih roditelja. Nakon studija puno vremena i učenje trebala sam posvetiti ishrani bilja te zaštiti koje su u proizvodnji cvijeća naj bitnije a tokom studija nisam stekla dovoljno znanja o njima.</a:t>
          </a:r>
          <a:endParaRPr lang="hr-HR" sz="1600" dirty="0"/>
        </a:p>
      </dgm:t>
    </dgm:pt>
    <dgm:pt modelId="{3EF04255-056E-4B34-A639-4CCE20102757}" type="parTrans" cxnId="{21CB2F4B-8C58-40A8-B2F7-4EFC42789199}">
      <dgm:prSet/>
      <dgm:spPr/>
      <dgm:t>
        <a:bodyPr/>
        <a:lstStyle/>
        <a:p>
          <a:endParaRPr lang="hr-HR"/>
        </a:p>
      </dgm:t>
    </dgm:pt>
    <dgm:pt modelId="{AF2145E1-327C-400E-A027-7650549BC93F}" type="sibTrans" cxnId="{21CB2F4B-8C58-40A8-B2F7-4EFC42789199}">
      <dgm:prSet/>
      <dgm:spPr/>
      <dgm:t>
        <a:bodyPr/>
        <a:lstStyle/>
        <a:p>
          <a:endParaRPr lang="hr-HR"/>
        </a:p>
      </dgm:t>
    </dgm:pt>
    <dgm:pt modelId="{9BC548C2-2D80-4D15-A371-F801ADDF88C2}" type="pres">
      <dgm:prSet presAssocID="{D0D0E7B0-5D4D-49D3-B304-0541D4D9978E}" presName="vert0" presStyleCnt="0">
        <dgm:presLayoutVars>
          <dgm:dir/>
          <dgm:animOne val="branch"/>
          <dgm:animLvl val="lvl"/>
        </dgm:presLayoutVars>
      </dgm:prSet>
      <dgm:spPr/>
    </dgm:pt>
    <dgm:pt modelId="{ED980A18-C785-4E63-AC5F-AB9486E7E915}" type="pres">
      <dgm:prSet presAssocID="{5B27F01E-FFE6-448A-9926-A503907B9221}" presName="thickLine" presStyleLbl="alignNode1" presStyleIdx="0" presStyleCnt="1"/>
      <dgm:spPr/>
    </dgm:pt>
    <dgm:pt modelId="{0EC6C286-0E04-41F3-8928-EDAEFDC110DB}" type="pres">
      <dgm:prSet presAssocID="{5B27F01E-FFE6-448A-9926-A503907B9221}" presName="horz1" presStyleCnt="0"/>
      <dgm:spPr/>
    </dgm:pt>
    <dgm:pt modelId="{8E783301-139E-4CC7-8F56-A1089333CE4B}" type="pres">
      <dgm:prSet presAssocID="{5B27F01E-FFE6-448A-9926-A503907B9221}" presName="tx1" presStyleLbl="revTx" presStyleIdx="0" presStyleCnt="4"/>
      <dgm:spPr/>
    </dgm:pt>
    <dgm:pt modelId="{1A5C585F-C536-4B00-9686-5C30D2D77E5B}" type="pres">
      <dgm:prSet presAssocID="{5B27F01E-FFE6-448A-9926-A503907B9221}" presName="vert1" presStyleCnt="0"/>
      <dgm:spPr/>
    </dgm:pt>
    <dgm:pt modelId="{45344C89-C711-474C-97E1-C5AC8CFCF6D9}" type="pres">
      <dgm:prSet presAssocID="{5F2BE3B9-DC03-4EFE-8559-B6E59D3B94AD}" presName="vertSpace2a" presStyleCnt="0"/>
      <dgm:spPr/>
    </dgm:pt>
    <dgm:pt modelId="{CD8A57DF-47F1-4B51-B515-47F482696730}" type="pres">
      <dgm:prSet presAssocID="{5F2BE3B9-DC03-4EFE-8559-B6E59D3B94AD}" presName="horz2" presStyleCnt="0"/>
      <dgm:spPr/>
    </dgm:pt>
    <dgm:pt modelId="{93646AA4-C024-4502-8A72-C4ADA8FA7B38}" type="pres">
      <dgm:prSet presAssocID="{5F2BE3B9-DC03-4EFE-8559-B6E59D3B94AD}" presName="horzSpace2" presStyleCnt="0"/>
      <dgm:spPr/>
    </dgm:pt>
    <dgm:pt modelId="{E1A047EC-1A6C-4588-A01B-4C8340D3F18C}" type="pres">
      <dgm:prSet presAssocID="{5F2BE3B9-DC03-4EFE-8559-B6E59D3B94AD}" presName="tx2" presStyleLbl="revTx" presStyleIdx="1" presStyleCnt="4" custScaleY="119275"/>
      <dgm:spPr/>
    </dgm:pt>
    <dgm:pt modelId="{917EF7A7-EF90-437E-9231-D113C4F663D1}" type="pres">
      <dgm:prSet presAssocID="{5F2BE3B9-DC03-4EFE-8559-B6E59D3B94AD}" presName="vert2" presStyleCnt="0"/>
      <dgm:spPr/>
    </dgm:pt>
    <dgm:pt modelId="{5F70A392-9937-459F-92CA-E97513843B12}" type="pres">
      <dgm:prSet presAssocID="{5F2BE3B9-DC03-4EFE-8559-B6E59D3B94AD}" presName="thinLine2b" presStyleLbl="callout" presStyleIdx="0" presStyleCnt="3"/>
      <dgm:spPr/>
    </dgm:pt>
    <dgm:pt modelId="{874CA765-7414-4218-9118-B6E9A0664AAA}" type="pres">
      <dgm:prSet presAssocID="{5F2BE3B9-DC03-4EFE-8559-B6E59D3B94AD}" presName="vertSpace2b" presStyleCnt="0"/>
      <dgm:spPr/>
    </dgm:pt>
    <dgm:pt modelId="{1686510D-6BED-477D-A816-2283B8A31D13}" type="pres">
      <dgm:prSet presAssocID="{66066326-31CD-44F1-9982-FB318C2E3923}" presName="horz2" presStyleCnt="0"/>
      <dgm:spPr/>
    </dgm:pt>
    <dgm:pt modelId="{1B6303F7-734E-40EE-A7FC-A7435756CBD0}" type="pres">
      <dgm:prSet presAssocID="{66066326-31CD-44F1-9982-FB318C2E3923}" presName="horzSpace2" presStyleCnt="0"/>
      <dgm:spPr/>
    </dgm:pt>
    <dgm:pt modelId="{357750B8-A7AB-4509-9897-8334D198CB9F}" type="pres">
      <dgm:prSet presAssocID="{66066326-31CD-44F1-9982-FB318C2E3923}" presName="tx2" presStyleLbl="revTx" presStyleIdx="2" presStyleCnt="4" custScaleY="53720"/>
      <dgm:spPr/>
    </dgm:pt>
    <dgm:pt modelId="{D225ADBA-1E92-4243-9188-D871A98765BA}" type="pres">
      <dgm:prSet presAssocID="{66066326-31CD-44F1-9982-FB318C2E3923}" presName="vert2" presStyleCnt="0"/>
      <dgm:spPr/>
    </dgm:pt>
    <dgm:pt modelId="{8D567E7E-0080-48AA-A066-CDA0D21A67B2}" type="pres">
      <dgm:prSet presAssocID="{66066326-31CD-44F1-9982-FB318C2E3923}" presName="thinLine2b" presStyleLbl="callout" presStyleIdx="1" presStyleCnt="3"/>
      <dgm:spPr/>
    </dgm:pt>
    <dgm:pt modelId="{A63507F1-CC83-4D4E-B524-5E1ABCFFD3F2}" type="pres">
      <dgm:prSet presAssocID="{66066326-31CD-44F1-9982-FB318C2E3923}" presName="vertSpace2b" presStyleCnt="0"/>
      <dgm:spPr/>
    </dgm:pt>
    <dgm:pt modelId="{8A241D88-EEC0-4670-9CAE-85CE06985E10}" type="pres">
      <dgm:prSet presAssocID="{BE686BBF-D82E-40AF-B166-345BA5BCE95A}" presName="horz2" presStyleCnt="0"/>
      <dgm:spPr/>
    </dgm:pt>
    <dgm:pt modelId="{28D50492-49B3-4111-8C1A-0A0BD79A4F59}" type="pres">
      <dgm:prSet presAssocID="{BE686BBF-D82E-40AF-B166-345BA5BCE95A}" presName="horzSpace2" presStyleCnt="0"/>
      <dgm:spPr/>
    </dgm:pt>
    <dgm:pt modelId="{194D8FB1-65B2-4CC5-BAAE-9883A2CF2E8C}" type="pres">
      <dgm:prSet presAssocID="{BE686BBF-D82E-40AF-B166-345BA5BCE95A}" presName="tx2" presStyleLbl="revTx" presStyleIdx="3" presStyleCnt="4" custScaleY="65109"/>
      <dgm:spPr/>
    </dgm:pt>
    <dgm:pt modelId="{F55213CA-7858-47B0-A58F-CC4E8F1FA794}" type="pres">
      <dgm:prSet presAssocID="{BE686BBF-D82E-40AF-B166-345BA5BCE95A}" presName="vert2" presStyleCnt="0"/>
      <dgm:spPr/>
    </dgm:pt>
    <dgm:pt modelId="{E4F38893-4B3A-4827-BE28-2DF6928EF82B}" type="pres">
      <dgm:prSet presAssocID="{BE686BBF-D82E-40AF-B166-345BA5BCE95A}" presName="thinLine2b" presStyleLbl="callout" presStyleIdx="2" presStyleCnt="3"/>
      <dgm:spPr/>
    </dgm:pt>
    <dgm:pt modelId="{45087CBC-AF58-4E82-B10B-622C4A755BD2}" type="pres">
      <dgm:prSet presAssocID="{BE686BBF-D82E-40AF-B166-345BA5BCE95A}" presName="vertSpace2b" presStyleCnt="0"/>
      <dgm:spPr/>
    </dgm:pt>
  </dgm:ptLst>
  <dgm:cxnLst>
    <dgm:cxn modelId="{30D1E920-9C07-4938-8C22-B68DCEC56F2F}" type="presOf" srcId="{5F2BE3B9-DC03-4EFE-8559-B6E59D3B94AD}" destId="{E1A047EC-1A6C-4588-A01B-4C8340D3F18C}" srcOrd="0" destOrd="0" presId="urn:microsoft.com/office/officeart/2008/layout/LinedList"/>
    <dgm:cxn modelId="{75671429-3124-4C60-99AF-338B524F46AE}" type="presOf" srcId="{BE686BBF-D82E-40AF-B166-345BA5BCE95A}" destId="{194D8FB1-65B2-4CC5-BAAE-9883A2CF2E8C}" srcOrd="0" destOrd="0" presId="urn:microsoft.com/office/officeart/2008/layout/LinedList"/>
    <dgm:cxn modelId="{4A81F15B-C1E5-407B-BA15-0067D25AE984}" type="presOf" srcId="{5B27F01E-FFE6-448A-9926-A503907B9221}" destId="{8E783301-139E-4CC7-8F56-A1089333CE4B}" srcOrd="0" destOrd="0" presId="urn:microsoft.com/office/officeart/2008/layout/LinedList"/>
    <dgm:cxn modelId="{21CB2F4B-8C58-40A8-B2F7-4EFC42789199}" srcId="{5B27F01E-FFE6-448A-9926-A503907B9221}" destId="{5F2BE3B9-DC03-4EFE-8559-B6E59D3B94AD}" srcOrd="0" destOrd="0" parTransId="{3EF04255-056E-4B34-A639-4CCE20102757}" sibTransId="{AF2145E1-327C-400E-A027-7650549BC93F}"/>
    <dgm:cxn modelId="{4D569D7B-E359-4132-AC44-8D82CA12C033}" type="presOf" srcId="{D0D0E7B0-5D4D-49D3-B304-0541D4D9978E}" destId="{9BC548C2-2D80-4D15-A371-F801ADDF88C2}" srcOrd="0" destOrd="0" presId="urn:microsoft.com/office/officeart/2008/layout/LinedList"/>
    <dgm:cxn modelId="{B9957BB1-CBFB-4CA5-9D78-41D50B783270}" srcId="{D0D0E7B0-5D4D-49D3-B304-0541D4D9978E}" destId="{5B27F01E-FFE6-448A-9926-A503907B9221}" srcOrd="0" destOrd="0" parTransId="{12452E04-8ABD-4856-B694-6F4FA2CFCC50}" sibTransId="{4EA154BF-2BE5-4994-A75C-8AEAFB06F411}"/>
    <dgm:cxn modelId="{211629D3-70A6-4C27-8D8B-F1B6C9092E71}" srcId="{5B27F01E-FFE6-448A-9926-A503907B9221}" destId="{66066326-31CD-44F1-9982-FB318C2E3923}" srcOrd="1" destOrd="0" parTransId="{FF1423F5-4682-4921-BD36-188204A5886F}" sibTransId="{0787D2BF-1986-43F7-A075-DCCF6F45FC87}"/>
    <dgm:cxn modelId="{D18948DB-1C17-4FC8-9986-41EFA6DA5726}" type="presOf" srcId="{66066326-31CD-44F1-9982-FB318C2E3923}" destId="{357750B8-A7AB-4509-9897-8334D198CB9F}" srcOrd="0" destOrd="0" presId="urn:microsoft.com/office/officeart/2008/layout/LinedList"/>
    <dgm:cxn modelId="{C440B7EB-FB6C-48E5-925D-14F96E0D6F03}" srcId="{5B27F01E-FFE6-448A-9926-A503907B9221}" destId="{BE686BBF-D82E-40AF-B166-345BA5BCE95A}" srcOrd="2" destOrd="0" parTransId="{7378E4FD-BA5F-450A-9717-304B1456EF33}" sibTransId="{32482F14-7157-457C-AA53-892F62D3F054}"/>
    <dgm:cxn modelId="{D7994DC3-1CFF-48A5-B603-A9ECB389B5E6}" type="presParOf" srcId="{9BC548C2-2D80-4D15-A371-F801ADDF88C2}" destId="{ED980A18-C785-4E63-AC5F-AB9486E7E915}" srcOrd="0" destOrd="0" presId="urn:microsoft.com/office/officeart/2008/layout/LinedList"/>
    <dgm:cxn modelId="{998B1984-EA7A-4BBC-8B48-016BDE17796B}" type="presParOf" srcId="{9BC548C2-2D80-4D15-A371-F801ADDF88C2}" destId="{0EC6C286-0E04-41F3-8928-EDAEFDC110DB}" srcOrd="1" destOrd="0" presId="urn:microsoft.com/office/officeart/2008/layout/LinedList"/>
    <dgm:cxn modelId="{60F5DE55-F8F8-4AE1-880B-759731C08D00}" type="presParOf" srcId="{0EC6C286-0E04-41F3-8928-EDAEFDC110DB}" destId="{8E783301-139E-4CC7-8F56-A1089333CE4B}" srcOrd="0" destOrd="0" presId="urn:microsoft.com/office/officeart/2008/layout/LinedList"/>
    <dgm:cxn modelId="{E5EB92DB-F9C8-4913-8CFC-817F946D7E31}" type="presParOf" srcId="{0EC6C286-0E04-41F3-8928-EDAEFDC110DB}" destId="{1A5C585F-C536-4B00-9686-5C30D2D77E5B}" srcOrd="1" destOrd="0" presId="urn:microsoft.com/office/officeart/2008/layout/LinedList"/>
    <dgm:cxn modelId="{5C6E4502-BD5E-419D-B110-8D555A9CED22}" type="presParOf" srcId="{1A5C585F-C536-4B00-9686-5C30D2D77E5B}" destId="{45344C89-C711-474C-97E1-C5AC8CFCF6D9}" srcOrd="0" destOrd="0" presId="urn:microsoft.com/office/officeart/2008/layout/LinedList"/>
    <dgm:cxn modelId="{95347FDB-A195-4A99-95A4-B42E7B61814F}" type="presParOf" srcId="{1A5C585F-C536-4B00-9686-5C30D2D77E5B}" destId="{CD8A57DF-47F1-4B51-B515-47F482696730}" srcOrd="1" destOrd="0" presId="urn:microsoft.com/office/officeart/2008/layout/LinedList"/>
    <dgm:cxn modelId="{44236EA3-8E1D-4196-8FCE-6B84D93037F9}" type="presParOf" srcId="{CD8A57DF-47F1-4B51-B515-47F482696730}" destId="{93646AA4-C024-4502-8A72-C4ADA8FA7B38}" srcOrd="0" destOrd="0" presId="urn:microsoft.com/office/officeart/2008/layout/LinedList"/>
    <dgm:cxn modelId="{C8954D11-D68A-4B78-B165-BCFB32852FAC}" type="presParOf" srcId="{CD8A57DF-47F1-4B51-B515-47F482696730}" destId="{E1A047EC-1A6C-4588-A01B-4C8340D3F18C}" srcOrd="1" destOrd="0" presId="urn:microsoft.com/office/officeart/2008/layout/LinedList"/>
    <dgm:cxn modelId="{C154D725-5452-4587-B465-D7D0EC6A4F54}" type="presParOf" srcId="{CD8A57DF-47F1-4B51-B515-47F482696730}" destId="{917EF7A7-EF90-437E-9231-D113C4F663D1}" srcOrd="2" destOrd="0" presId="urn:microsoft.com/office/officeart/2008/layout/LinedList"/>
    <dgm:cxn modelId="{566DCB4D-EF6F-4CFF-8480-F3A9084ED9EE}" type="presParOf" srcId="{1A5C585F-C536-4B00-9686-5C30D2D77E5B}" destId="{5F70A392-9937-459F-92CA-E97513843B12}" srcOrd="2" destOrd="0" presId="urn:microsoft.com/office/officeart/2008/layout/LinedList"/>
    <dgm:cxn modelId="{E6549916-87B0-4276-B809-9E6EEFAA2C00}" type="presParOf" srcId="{1A5C585F-C536-4B00-9686-5C30D2D77E5B}" destId="{874CA765-7414-4218-9118-B6E9A0664AAA}" srcOrd="3" destOrd="0" presId="urn:microsoft.com/office/officeart/2008/layout/LinedList"/>
    <dgm:cxn modelId="{A7B2FB02-4472-458E-A808-693038D646F9}" type="presParOf" srcId="{1A5C585F-C536-4B00-9686-5C30D2D77E5B}" destId="{1686510D-6BED-477D-A816-2283B8A31D13}" srcOrd="4" destOrd="0" presId="urn:microsoft.com/office/officeart/2008/layout/LinedList"/>
    <dgm:cxn modelId="{42D08FDD-3ED0-4302-9351-92725FB35EC6}" type="presParOf" srcId="{1686510D-6BED-477D-A816-2283B8A31D13}" destId="{1B6303F7-734E-40EE-A7FC-A7435756CBD0}" srcOrd="0" destOrd="0" presId="urn:microsoft.com/office/officeart/2008/layout/LinedList"/>
    <dgm:cxn modelId="{6E29DD42-D1CE-438D-A637-204E8237CF44}" type="presParOf" srcId="{1686510D-6BED-477D-A816-2283B8A31D13}" destId="{357750B8-A7AB-4509-9897-8334D198CB9F}" srcOrd="1" destOrd="0" presId="urn:microsoft.com/office/officeart/2008/layout/LinedList"/>
    <dgm:cxn modelId="{D38344D2-9BDB-45F8-995A-BC9E3EF8D2CD}" type="presParOf" srcId="{1686510D-6BED-477D-A816-2283B8A31D13}" destId="{D225ADBA-1E92-4243-9188-D871A98765BA}" srcOrd="2" destOrd="0" presId="urn:microsoft.com/office/officeart/2008/layout/LinedList"/>
    <dgm:cxn modelId="{D001D798-DB03-4F3A-A895-0544391649BB}" type="presParOf" srcId="{1A5C585F-C536-4B00-9686-5C30D2D77E5B}" destId="{8D567E7E-0080-48AA-A066-CDA0D21A67B2}" srcOrd="5" destOrd="0" presId="urn:microsoft.com/office/officeart/2008/layout/LinedList"/>
    <dgm:cxn modelId="{DAF7D036-7A0A-4FCF-89AF-C027C0A3FF0E}" type="presParOf" srcId="{1A5C585F-C536-4B00-9686-5C30D2D77E5B}" destId="{A63507F1-CC83-4D4E-B524-5E1ABCFFD3F2}" srcOrd="6" destOrd="0" presId="urn:microsoft.com/office/officeart/2008/layout/LinedList"/>
    <dgm:cxn modelId="{284BA5F0-52B8-4CC3-94BF-7E8705D7E090}" type="presParOf" srcId="{1A5C585F-C536-4B00-9686-5C30D2D77E5B}" destId="{8A241D88-EEC0-4670-9CAE-85CE06985E10}" srcOrd="7" destOrd="0" presId="urn:microsoft.com/office/officeart/2008/layout/LinedList"/>
    <dgm:cxn modelId="{41135E46-9B13-4D71-ACC3-D32BA697C2C3}" type="presParOf" srcId="{8A241D88-EEC0-4670-9CAE-85CE06985E10}" destId="{28D50492-49B3-4111-8C1A-0A0BD79A4F59}" srcOrd="0" destOrd="0" presId="urn:microsoft.com/office/officeart/2008/layout/LinedList"/>
    <dgm:cxn modelId="{15E0E61A-23D2-4277-9BA6-617A83B50498}" type="presParOf" srcId="{8A241D88-EEC0-4670-9CAE-85CE06985E10}" destId="{194D8FB1-65B2-4CC5-BAAE-9883A2CF2E8C}" srcOrd="1" destOrd="0" presId="urn:microsoft.com/office/officeart/2008/layout/LinedList"/>
    <dgm:cxn modelId="{2B14857B-E781-4234-8A1D-61A4CBDEE83E}" type="presParOf" srcId="{8A241D88-EEC0-4670-9CAE-85CE06985E10}" destId="{F55213CA-7858-47B0-A58F-CC4E8F1FA794}" srcOrd="2" destOrd="0" presId="urn:microsoft.com/office/officeart/2008/layout/LinedList"/>
    <dgm:cxn modelId="{80DF9B87-6E09-4EC9-830B-C93305CFC469}" type="presParOf" srcId="{1A5C585F-C536-4B00-9686-5C30D2D77E5B}" destId="{E4F38893-4B3A-4827-BE28-2DF6928EF82B}" srcOrd="8" destOrd="0" presId="urn:microsoft.com/office/officeart/2008/layout/LinedList"/>
    <dgm:cxn modelId="{E617648D-02F2-474B-91AE-C020F643E716}" type="presParOf" srcId="{1A5C585F-C536-4B00-9686-5C30D2D77E5B}" destId="{45087CBC-AF58-4E82-B10B-622C4A755BD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0D0E7B0-5D4D-49D3-B304-0541D4D997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B27F01E-FFE6-448A-9926-A503907B9221}">
      <dgm:prSet phldrT="[Tekst]" custT="1"/>
      <dgm:spPr/>
      <dgm:t>
        <a:bodyPr/>
        <a:lstStyle/>
        <a:p>
          <a:pPr algn="ctr"/>
          <a:r>
            <a:rPr lang="hr-HR" sz="2800" dirty="0" err="1"/>
            <a:t>Bilinogojstvo</a:t>
          </a:r>
          <a:endParaRPr lang="hr-HR" sz="2800" dirty="0"/>
        </a:p>
      </dgm:t>
    </dgm:pt>
    <dgm:pt modelId="{12452E04-8ABD-4856-B694-6F4FA2CFCC50}" type="parTrans" cxnId="{B9957BB1-CBFB-4CA5-9D78-41D50B783270}">
      <dgm:prSet/>
      <dgm:spPr/>
      <dgm:t>
        <a:bodyPr/>
        <a:lstStyle/>
        <a:p>
          <a:endParaRPr lang="hr-HR"/>
        </a:p>
      </dgm:t>
    </dgm:pt>
    <dgm:pt modelId="{4EA154BF-2BE5-4994-A75C-8AEAFB06F411}" type="sibTrans" cxnId="{B9957BB1-CBFB-4CA5-9D78-41D50B783270}">
      <dgm:prSet/>
      <dgm:spPr/>
      <dgm:t>
        <a:bodyPr/>
        <a:lstStyle/>
        <a:p>
          <a:endParaRPr lang="hr-HR"/>
        </a:p>
      </dgm:t>
    </dgm:pt>
    <dgm:pt modelId="{5F2BE3B9-DC03-4EFE-8559-B6E59D3B94AD}">
      <dgm:prSet custT="1"/>
      <dgm:spPr/>
      <dgm:t>
        <a:bodyPr/>
        <a:lstStyle/>
        <a:p>
          <a:r>
            <a:rPr lang="hr-HR" sz="1600" dirty="0"/>
            <a:t>Zaštitna sredstva, </a:t>
          </a:r>
        </a:p>
      </dgm:t>
    </dgm:pt>
    <dgm:pt modelId="{3EF04255-056E-4B34-A639-4CCE20102757}" type="parTrans" cxnId="{21CB2F4B-8C58-40A8-B2F7-4EFC42789199}">
      <dgm:prSet/>
      <dgm:spPr/>
      <dgm:t>
        <a:bodyPr/>
        <a:lstStyle/>
        <a:p>
          <a:endParaRPr lang="hr-HR"/>
        </a:p>
      </dgm:t>
    </dgm:pt>
    <dgm:pt modelId="{AF2145E1-327C-400E-A027-7650549BC93F}" type="sibTrans" cxnId="{21CB2F4B-8C58-40A8-B2F7-4EFC42789199}">
      <dgm:prSet/>
      <dgm:spPr/>
      <dgm:t>
        <a:bodyPr/>
        <a:lstStyle/>
        <a:p>
          <a:endParaRPr lang="hr-HR"/>
        </a:p>
      </dgm:t>
    </dgm:pt>
    <dgm:pt modelId="{66066326-31CD-44F1-9982-FB318C2E3923}">
      <dgm:prSet custT="1"/>
      <dgm:spPr/>
      <dgm:t>
        <a:bodyPr/>
        <a:lstStyle/>
        <a:p>
          <a:endParaRPr lang="pl-PL" sz="1600" dirty="0">
            <a:latin typeface="+mj-lt"/>
          </a:endParaRPr>
        </a:p>
      </dgm:t>
    </dgm:pt>
    <dgm:pt modelId="{0787D2BF-1986-43F7-A075-DCCF6F45FC87}" type="sibTrans" cxnId="{211629D3-70A6-4C27-8D8B-F1B6C9092E71}">
      <dgm:prSet/>
      <dgm:spPr/>
      <dgm:t>
        <a:bodyPr/>
        <a:lstStyle/>
        <a:p>
          <a:endParaRPr lang="hr-HR"/>
        </a:p>
      </dgm:t>
    </dgm:pt>
    <dgm:pt modelId="{FF1423F5-4682-4921-BD36-188204A5886F}" type="parTrans" cxnId="{211629D3-70A6-4C27-8D8B-F1B6C9092E71}">
      <dgm:prSet/>
      <dgm:spPr/>
      <dgm:t>
        <a:bodyPr/>
        <a:lstStyle/>
        <a:p>
          <a:endParaRPr lang="hr-HR"/>
        </a:p>
      </dgm:t>
    </dgm:pt>
    <dgm:pt modelId="{5D84E5CF-8165-40B2-A463-88210C555CF2}">
      <dgm:prSet custT="1"/>
      <dgm:spPr/>
      <dgm:t>
        <a:bodyPr/>
        <a:lstStyle/>
        <a:p>
          <a:r>
            <a:rPr lang="hr-HR" sz="1600" dirty="0"/>
            <a:t>Zaštita bilja</a:t>
          </a:r>
        </a:p>
      </dgm:t>
    </dgm:pt>
    <dgm:pt modelId="{4669A28D-9516-4D87-92D9-AA3D844F7EC1}" type="parTrans" cxnId="{D6D62CCA-0AF8-424A-93AA-81F924A12A1A}">
      <dgm:prSet/>
      <dgm:spPr/>
      <dgm:t>
        <a:bodyPr/>
        <a:lstStyle/>
        <a:p>
          <a:endParaRPr lang="hr-HR"/>
        </a:p>
      </dgm:t>
    </dgm:pt>
    <dgm:pt modelId="{641006B3-45A8-4F36-922C-06D283B956D3}" type="sibTrans" cxnId="{D6D62CCA-0AF8-424A-93AA-81F924A12A1A}">
      <dgm:prSet/>
      <dgm:spPr/>
      <dgm:t>
        <a:bodyPr/>
        <a:lstStyle/>
        <a:p>
          <a:endParaRPr lang="hr-HR"/>
        </a:p>
      </dgm:t>
    </dgm:pt>
    <dgm:pt modelId="{61704F7C-F840-4200-B4E6-56889BA6B198}">
      <dgm:prSet custT="1"/>
      <dgm:spPr/>
      <dgm:t>
        <a:bodyPr/>
        <a:lstStyle/>
        <a:p>
          <a:r>
            <a:rPr lang="hr-HR" sz="1600" dirty="0"/>
            <a:t>Ratarstvo</a:t>
          </a:r>
        </a:p>
      </dgm:t>
    </dgm:pt>
    <dgm:pt modelId="{68D1721C-46CB-43E7-8DA3-776FBF01C7D0}" type="parTrans" cxnId="{92AE93AF-E9CC-430B-A55D-77565520C308}">
      <dgm:prSet/>
      <dgm:spPr/>
      <dgm:t>
        <a:bodyPr/>
        <a:lstStyle/>
        <a:p>
          <a:endParaRPr lang="hr-HR"/>
        </a:p>
      </dgm:t>
    </dgm:pt>
    <dgm:pt modelId="{6467C2B0-7E31-4274-936E-61BEDD87B3ED}" type="sibTrans" cxnId="{92AE93AF-E9CC-430B-A55D-77565520C308}">
      <dgm:prSet/>
      <dgm:spPr/>
      <dgm:t>
        <a:bodyPr/>
        <a:lstStyle/>
        <a:p>
          <a:endParaRPr lang="hr-HR"/>
        </a:p>
      </dgm:t>
    </dgm:pt>
    <dgm:pt modelId="{CFF8F71E-A450-464F-8F9E-39595DA2E69E}">
      <dgm:prSet custT="1"/>
      <dgm:spPr/>
      <dgm:t>
        <a:bodyPr/>
        <a:lstStyle/>
        <a:p>
          <a:r>
            <a:rPr lang="hr-HR" sz="1600" dirty="0"/>
            <a:t>Iz svih, zbog učestalih promjena na globalnom tržištu</a:t>
          </a:r>
        </a:p>
      </dgm:t>
    </dgm:pt>
    <dgm:pt modelId="{7E235BDB-90C1-41B4-9C29-8B130CD80067}" type="parTrans" cxnId="{2C257320-3816-4FE1-BB12-D965D4B82EAB}">
      <dgm:prSet/>
      <dgm:spPr/>
      <dgm:t>
        <a:bodyPr/>
        <a:lstStyle/>
        <a:p>
          <a:endParaRPr lang="hr-HR"/>
        </a:p>
      </dgm:t>
    </dgm:pt>
    <dgm:pt modelId="{62D0383C-5AC1-4FC5-869F-927A027631F4}" type="sibTrans" cxnId="{2C257320-3816-4FE1-BB12-D965D4B82EAB}">
      <dgm:prSet/>
      <dgm:spPr/>
      <dgm:t>
        <a:bodyPr/>
        <a:lstStyle/>
        <a:p>
          <a:endParaRPr lang="hr-HR"/>
        </a:p>
      </dgm:t>
    </dgm:pt>
    <dgm:pt modelId="{2BE58A87-4D05-4B79-8691-3832941F475C}">
      <dgm:prSet custT="1"/>
      <dgm:spPr/>
      <dgm:t>
        <a:bodyPr/>
        <a:lstStyle/>
        <a:p>
          <a:r>
            <a:rPr lang="hr-HR" sz="1600" dirty="0"/>
            <a:t>Obvezno sam trebao napraviti tečaj pružanja prve pomoći (16h).</a:t>
          </a:r>
        </a:p>
      </dgm:t>
    </dgm:pt>
    <dgm:pt modelId="{DE3E516F-883D-4925-8B88-2DA56272D20C}" type="parTrans" cxnId="{F53F0E2A-C385-4A92-9DE0-0E2F3DD7F777}">
      <dgm:prSet/>
      <dgm:spPr/>
      <dgm:t>
        <a:bodyPr/>
        <a:lstStyle/>
        <a:p>
          <a:endParaRPr lang="hr-HR"/>
        </a:p>
      </dgm:t>
    </dgm:pt>
    <dgm:pt modelId="{79FB77E0-9E18-46DA-8A3D-9194266F5C63}" type="sibTrans" cxnId="{F53F0E2A-C385-4A92-9DE0-0E2F3DD7F777}">
      <dgm:prSet/>
      <dgm:spPr/>
      <dgm:t>
        <a:bodyPr/>
        <a:lstStyle/>
        <a:p>
          <a:endParaRPr lang="hr-HR"/>
        </a:p>
      </dgm:t>
    </dgm:pt>
    <dgm:pt modelId="{5F075312-32AE-4105-9007-05DE78530859}">
      <dgm:prSet custT="1"/>
      <dgm:spPr/>
      <dgm:t>
        <a:bodyPr/>
        <a:lstStyle/>
        <a:p>
          <a:r>
            <a:rPr lang="hr-HR" sz="1600" dirty="0"/>
            <a:t>Tečaj oblikovanja (šišanja ukrasnih grmova, živica i ograda, koji je bio organiziran u firmi u kojoj radim.</a:t>
          </a:r>
        </a:p>
      </dgm:t>
    </dgm:pt>
    <dgm:pt modelId="{91A67C17-CE13-42EC-896B-92ED2B32B29A}" type="parTrans" cxnId="{0926B419-B962-4931-A040-9BA5574480F6}">
      <dgm:prSet/>
      <dgm:spPr/>
      <dgm:t>
        <a:bodyPr/>
        <a:lstStyle/>
        <a:p>
          <a:endParaRPr lang="hr-HR"/>
        </a:p>
      </dgm:t>
    </dgm:pt>
    <dgm:pt modelId="{7970E49C-66C8-4CA0-99C5-117C2F15E559}" type="sibTrans" cxnId="{0926B419-B962-4931-A040-9BA5574480F6}">
      <dgm:prSet/>
      <dgm:spPr/>
      <dgm:t>
        <a:bodyPr/>
        <a:lstStyle/>
        <a:p>
          <a:endParaRPr lang="hr-HR"/>
        </a:p>
      </dgm:t>
    </dgm:pt>
    <dgm:pt modelId="{4BE55998-DA89-4D45-B3A8-A00FD08B479C}">
      <dgm:prSet custT="1"/>
      <dgm:spPr/>
      <dgm:t>
        <a:bodyPr/>
        <a:lstStyle/>
        <a:p>
          <a:r>
            <a:rPr lang="hr-HR" sz="1600" dirty="0"/>
            <a:t>Obzirom da radim u inozemstvu redovno pohađam tečaj stranog jezika.</a:t>
          </a:r>
        </a:p>
      </dgm:t>
    </dgm:pt>
    <dgm:pt modelId="{425F9FB2-F4D8-4470-B2E8-EDB6540FF6D3}" type="parTrans" cxnId="{9623E2F1-2745-4F31-9DBF-7EF1D2B9FFCE}">
      <dgm:prSet/>
      <dgm:spPr/>
      <dgm:t>
        <a:bodyPr/>
        <a:lstStyle/>
        <a:p>
          <a:endParaRPr lang="hr-HR"/>
        </a:p>
      </dgm:t>
    </dgm:pt>
    <dgm:pt modelId="{A768899A-478E-4CBD-8C0E-56ADC22C6653}" type="sibTrans" cxnId="{9623E2F1-2745-4F31-9DBF-7EF1D2B9FFCE}">
      <dgm:prSet/>
      <dgm:spPr/>
      <dgm:t>
        <a:bodyPr/>
        <a:lstStyle/>
        <a:p>
          <a:endParaRPr lang="hr-HR"/>
        </a:p>
      </dgm:t>
    </dgm:pt>
    <dgm:pt modelId="{5B757F63-979F-4FC9-A12B-8982D9E963CD}">
      <dgm:prSet custT="1"/>
      <dgm:spPr/>
      <dgm:t>
        <a:bodyPr/>
        <a:lstStyle/>
        <a:p>
          <a:r>
            <a:rPr lang="hr-HR" sz="1600" dirty="0"/>
            <a:t>upravljanje teškim strojevima, potvrda za rukovanje opasnim sredstvima</a:t>
          </a:r>
        </a:p>
        <a:p>
          <a:r>
            <a:rPr lang="hr-HR" sz="1600" dirty="0"/>
            <a:t> </a:t>
          </a:r>
        </a:p>
      </dgm:t>
    </dgm:pt>
    <dgm:pt modelId="{ED0E45C9-E1B0-4BCF-A844-F3F27A9970D2}" type="parTrans" cxnId="{41887661-45CD-4519-8792-F2E5A47CED08}">
      <dgm:prSet/>
      <dgm:spPr/>
      <dgm:t>
        <a:bodyPr/>
        <a:lstStyle/>
        <a:p>
          <a:endParaRPr lang="hr-HR"/>
        </a:p>
      </dgm:t>
    </dgm:pt>
    <dgm:pt modelId="{D164621C-8219-4C47-A942-4DF5DF0C6CFB}" type="sibTrans" cxnId="{41887661-45CD-4519-8792-F2E5A47CED08}">
      <dgm:prSet/>
      <dgm:spPr/>
      <dgm:t>
        <a:bodyPr/>
        <a:lstStyle/>
        <a:p>
          <a:endParaRPr lang="hr-HR"/>
        </a:p>
      </dgm:t>
    </dgm:pt>
    <dgm:pt modelId="{9BC548C2-2D80-4D15-A371-F801ADDF88C2}" type="pres">
      <dgm:prSet presAssocID="{D0D0E7B0-5D4D-49D3-B304-0541D4D9978E}" presName="vert0" presStyleCnt="0">
        <dgm:presLayoutVars>
          <dgm:dir/>
          <dgm:animOne val="branch"/>
          <dgm:animLvl val="lvl"/>
        </dgm:presLayoutVars>
      </dgm:prSet>
      <dgm:spPr/>
    </dgm:pt>
    <dgm:pt modelId="{ED980A18-C785-4E63-AC5F-AB9486E7E915}" type="pres">
      <dgm:prSet presAssocID="{5B27F01E-FFE6-448A-9926-A503907B9221}" presName="thickLine" presStyleLbl="alignNode1" presStyleIdx="0" presStyleCnt="2"/>
      <dgm:spPr/>
    </dgm:pt>
    <dgm:pt modelId="{0EC6C286-0E04-41F3-8928-EDAEFDC110DB}" type="pres">
      <dgm:prSet presAssocID="{5B27F01E-FFE6-448A-9926-A503907B9221}" presName="horz1" presStyleCnt="0"/>
      <dgm:spPr/>
    </dgm:pt>
    <dgm:pt modelId="{8E783301-139E-4CC7-8F56-A1089333CE4B}" type="pres">
      <dgm:prSet presAssocID="{5B27F01E-FFE6-448A-9926-A503907B9221}" presName="tx1" presStyleLbl="revTx" presStyleIdx="0" presStyleCnt="10"/>
      <dgm:spPr/>
    </dgm:pt>
    <dgm:pt modelId="{1A5C585F-C536-4B00-9686-5C30D2D77E5B}" type="pres">
      <dgm:prSet presAssocID="{5B27F01E-FFE6-448A-9926-A503907B9221}" presName="vert1" presStyleCnt="0"/>
      <dgm:spPr/>
    </dgm:pt>
    <dgm:pt modelId="{45344C89-C711-474C-97E1-C5AC8CFCF6D9}" type="pres">
      <dgm:prSet presAssocID="{5F2BE3B9-DC03-4EFE-8559-B6E59D3B94AD}" presName="vertSpace2a" presStyleCnt="0"/>
      <dgm:spPr/>
    </dgm:pt>
    <dgm:pt modelId="{CD8A57DF-47F1-4B51-B515-47F482696730}" type="pres">
      <dgm:prSet presAssocID="{5F2BE3B9-DC03-4EFE-8559-B6E59D3B94AD}" presName="horz2" presStyleCnt="0"/>
      <dgm:spPr/>
    </dgm:pt>
    <dgm:pt modelId="{93646AA4-C024-4502-8A72-C4ADA8FA7B38}" type="pres">
      <dgm:prSet presAssocID="{5F2BE3B9-DC03-4EFE-8559-B6E59D3B94AD}" presName="horzSpace2" presStyleCnt="0"/>
      <dgm:spPr/>
    </dgm:pt>
    <dgm:pt modelId="{E1A047EC-1A6C-4588-A01B-4C8340D3F18C}" type="pres">
      <dgm:prSet presAssocID="{5F2BE3B9-DC03-4EFE-8559-B6E59D3B94AD}" presName="tx2" presStyleLbl="revTx" presStyleIdx="1" presStyleCnt="10" custScaleY="119275"/>
      <dgm:spPr/>
    </dgm:pt>
    <dgm:pt modelId="{917EF7A7-EF90-437E-9231-D113C4F663D1}" type="pres">
      <dgm:prSet presAssocID="{5F2BE3B9-DC03-4EFE-8559-B6E59D3B94AD}" presName="vert2" presStyleCnt="0"/>
      <dgm:spPr/>
    </dgm:pt>
    <dgm:pt modelId="{5F70A392-9937-459F-92CA-E97513843B12}" type="pres">
      <dgm:prSet presAssocID="{5F2BE3B9-DC03-4EFE-8559-B6E59D3B94AD}" presName="thinLine2b" presStyleLbl="callout" presStyleIdx="0" presStyleCnt="8"/>
      <dgm:spPr/>
    </dgm:pt>
    <dgm:pt modelId="{874CA765-7414-4218-9118-B6E9A0664AAA}" type="pres">
      <dgm:prSet presAssocID="{5F2BE3B9-DC03-4EFE-8559-B6E59D3B94AD}" presName="vertSpace2b" presStyleCnt="0"/>
      <dgm:spPr/>
    </dgm:pt>
    <dgm:pt modelId="{D891D0BC-36A1-45E8-BE20-B9A3E3CAE213}" type="pres">
      <dgm:prSet presAssocID="{5D84E5CF-8165-40B2-A463-88210C555CF2}" presName="horz2" presStyleCnt="0"/>
      <dgm:spPr/>
    </dgm:pt>
    <dgm:pt modelId="{B4FD4B05-AA33-45B5-A8FB-0E44D0E74A43}" type="pres">
      <dgm:prSet presAssocID="{5D84E5CF-8165-40B2-A463-88210C555CF2}" presName="horzSpace2" presStyleCnt="0"/>
      <dgm:spPr/>
    </dgm:pt>
    <dgm:pt modelId="{6C332DEB-CF45-46D6-ACA1-4944E7B62CB5}" type="pres">
      <dgm:prSet presAssocID="{5D84E5CF-8165-40B2-A463-88210C555CF2}" presName="tx2" presStyleLbl="revTx" presStyleIdx="2" presStyleCnt="10"/>
      <dgm:spPr/>
    </dgm:pt>
    <dgm:pt modelId="{E1359853-8D24-49EB-97E4-016641369522}" type="pres">
      <dgm:prSet presAssocID="{5D84E5CF-8165-40B2-A463-88210C555CF2}" presName="vert2" presStyleCnt="0"/>
      <dgm:spPr/>
    </dgm:pt>
    <dgm:pt modelId="{EACCB6B7-B7F0-4E65-AD73-5084A40BF168}" type="pres">
      <dgm:prSet presAssocID="{5D84E5CF-8165-40B2-A463-88210C555CF2}" presName="thinLine2b" presStyleLbl="callout" presStyleIdx="1" presStyleCnt="8"/>
      <dgm:spPr/>
    </dgm:pt>
    <dgm:pt modelId="{384D7793-34A9-4B7A-89C2-2A7D32D3388D}" type="pres">
      <dgm:prSet presAssocID="{5D84E5CF-8165-40B2-A463-88210C555CF2}" presName="vertSpace2b" presStyleCnt="0"/>
      <dgm:spPr/>
    </dgm:pt>
    <dgm:pt modelId="{77B52A58-F9A4-4BC0-9BF1-1C0EBC5014D2}" type="pres">
      <dgm:prSet presAssocID="{61704F7C-F840-4200-B4E6-56889BA6B198}" presName="horz2" presStyleCnt="0"/>
      <dgm:spPr/>
    </dgm:pt>
    <dgm:pt modelId="{E2414344-8B21-48FE-AB78-2412A4340003}" type="pres">
      <dgm:prSet presAssocID="{61704F7C-F840-4200-B4E6-56889BA6B198}" presName="horzSpace2" presStyleCnt="0"/>
      <dgm:spPr/>
    </dgm:pt>
    <dgm:pt modelId="{79AC99C6-E915-46AE-8159-9176F59B6961}" type="pres">
      <dgm:prSet presAssocID="{61704F7C-F840-4200-B4E6-56889BA6B198}" presName="tx2" presStyleLbl="revTx" presStyleIdx="3" presStyleCnt="10"/>
      <dgm:spPr/>
    </dgm:pt>
    <dgm:pt modelId="{64E02E51-2870-4633-86CF-7250B2CDA0A6}" type="pres">
      <dgm:prSet presAssocID="{61704F7C-F840-4200-B4E6-56889BA6B198}" presName="vert2" presStyleCnt="0"/>
      <dgm:spPr/>
    </dgm:pt>
    <dgm:pt modelId="{1437AB5A-1B16-45B5-954E-D1219B46CFDD}" type="pres">
      <dgm:prSet presAssocID="{61704F7C-F840-4200-B4E6-56889BA6B198}" presName="thinLine2b" presStyleLbl="callout" presStyleIdx="2" presStyleCnt="8"/>
      <dgm:spPr/>
    </dgm:pt>
    <dgm:pt modelId="{EA7F73BF-A8D5-4EE6-B642-5123F726FB73}" type="pres">
      <dgm:prSet presAssocID="{61704F7C-F840-4200-B4E6-56889BA6B198}" presName="vertSpace2b" presStyleCnt="0"/>
      <dgm:spPr/>
    </dgm:pt>
    <dgm:pt modelId="{AA86DE16-CE56-48E0-874E-9E83382962DB}" type="pres">
      <dgm:prSet presAssocID="{CFF8F71E-A450-464F-8F9E-39595DA2E69E}" presName="horz2" presStyleCnt="0"/>
      <dgm:spPr/>
    </dgm:pt>
    <dgm:pt modelId="{9C6E9985-6D75-429E-B21D-6D3A985A78EB}" type="pres">
      <dgm:prSet presAssocID="{CFF8F71E-A450-464F-8F9E-39595DA2E69E}" presName="horzSpace2" presStyleCnt="0"/>
      <dgm:spPr/>
    </dgm:pt>
    <dgm:pt modelId="{7DAEA252-B5FB-4757-B8F3-A6524C00BDFF}" type="pres">
      <dgm:prSet presAssocID="{CFF8F71E-A450-464F-8F9E-39595DA2E69E}" presName="tx2" presStyleLbl="revTx" presStyleIdx="4" presStyleCnt="10"/>
      <dgm:spPr/>
    </dgm:pt>
    <dgm:pt modelId="{A7B4C130-7F87-4DCC-9585-5137010FA54B}" type="pres">
      <dgm:prSet presAssocID="{CFF8F71E-A450-464F-8F9E-39595DA2E69E}" presName="vert2" presStyleCnt="0"/>
      <dgm:spPr/>
    </dgm:pt>
    <dgm:pt modelId="{2ED5E2B1-035A-42B9-9B14-027E8BC7C80E}" type="pres">
      <dgm:prSet presAssocID="{CFF8F71E-A450-464F-8F9E-39595DA2E69E}" presName="thinLine2b" presStyleLbl="callout" presStyleIdx="3" presStyleCnt="8"/>
      <dgm:spPr/>
    </dgm:pt>
    <dgm:pt modelId="{96CDAB6C-187B-4DC4-9787-DAE298CE953C}" type="pres">
      <dgm:prSet presAssocID="{CFF8F71E-A450-464F-8F9E-39595DA2E69E}" presName="vertSpace2b" presStyleCnt="0"/>
      <dgm:spPr/>
    </dgm:pt>
    <dgm:pt modelId="{3EB19584-1CD0-404D-A7C7-AC22BA8F217D}" type="pres">
      <dgm:prSet presAssocID="{2BE58A87-4D05-4B79-8691-3832941F475C}" presName="horz2" presStyleCnt="0"/>
      <dgm:spPr/>
    </dgm:pt>
    <dgm:pt modelId="{71D60997-4FF7-4ED5-8DF3-E318F61F00A3}" type="pres">
      <dgm:prSet presAssocID="{2BE58A87-4D05-4B79-8691-3832941F475C}" presName="horzSpace2" presStyleCnt="0"/>
      <dgm:spPr/>
    </dgm:pt>
    <dgm:pt modelId="{ED1A863C-708B-4724-A689-2BBAE45F03D0}" type="pres">
      <dgm:prSet presAssocID="{2BE58A87-4D05-4B79-8691-3832941F475C}" presName="tx2" presStyleLbl="revTx" presStyleIdx="5" presStyleCnt="10"/>
      <dgm:spPr/>
    </dgm:pt>
    <dgm:pt modelId="{4E5E12A9-15E5-40B5-B4EF-6872478F0736}" type="pres">
      <dgm:prSet presAssocID="{2BE58A87-4D05-4B79-8691-3832941F475C}" presName="vert2" presStyleCnt="0"/>
      <dgm:spPr/>
    </dgm:pt>
    <dgm:pt modelId="{1906425D-752B-4982-9FA7-88C8E5E9890D}" type="pres">
      <dgm:prSet presAssocID="{2BE58A87-4D05-4B79-8691-3832941F475C}" presName="thinLine2b" presStyleLbl="callout" presStyleIdx="4" presStyleCnt="8"/>
      <dgm:spPr/>
    </dgm:pt>
    <dgm:pt modelId="{7A537474-B9D4-4E10-B376-7F1E90016812}" type="pres">
      <dgm:prSet presAssocID="{2BE58A87-4D05-4B79-8691-3832941F475C}" presName="vertSpace2b" presStyleCnt="0"/>
      <dgm:spPr/>
    </dgm:pt>
    <dgm:pt modelId="{36B840BD-EC92-4B90-A9AE-AA7C49D866BA}" type="pres">
      <dgm:prSet presAssocID="{5F075312-32AE-4105-9007-05DE78530859}" presName="horz2" presStyleCnt="0"/>
      <dgm:spPr/>
    </dgm:pt>
    <dgm:pt modelId="{624CD5C4-FDCF-492A-9614-B64A8CC7F474}" type="pres">
      <dgm:prSet presAssocID="{5F075312-32AE-4105-9007-05DE78530859}" presName="horzSpace2" presStyleCnt="0"/>
      <dgm:spPr/>
    </dgm:pt>
    <dgm:pt modelId="{6EA00C29-8810-4F89-A37C-32E53CB647C4}" type="pres">
      <dgm:prSet presAssocID="{5F075312-32AE-4105-9007-05DE78530859}" presName="tx2" presStyleLbl="revTx" presStyleIdx="6" presStyleCnt="10"/>
      <dgm:spPr/>
    </dgm:pt>
    <dgm:pt modelId="{8DBE8C30-1649-4FFC-93FF-3137E17D3B1D}" type="pres">
      <dgm:prSet presAssocID="{5F075312-32AE-4105-9007-05DE78530859}" presName="vert2" presStyleCnt="0"/>
      <dgm:spPr/>
    </dgm:pt>
    <dgm:pt modelId="{91A005C2-9C60-47CA-8391-AD53DBB19FFF}" type="pres">
      <dgm:prSet presAssocID="{5F075312-32AE-4105-9007-05DE78530859}" presName="thinLine2b" presStyleLbl="callout" presStyleIdx="5" presStyleCnt="8"/>
      <dgm:spPr/>
    </dgm:pt>
    <dgm:pt modelId="{CCCA413A-22D1-4635-864E-2ADB6C70C122}" type="pres">
      <dgm:prSet presAssocID="{5F075312-32AE-4105-9007-05DE78530859}" presName="vertSpace2b" presStyleCnt="0"/>
      <dgm:spPr/>
    </dgm:pt>
    <dgm:pt modelId="{077D40AA-F8FF-4772-8C7C-2F643C2AC323}" type="pres">
      <dgm:prSet presAssocID="{4BE55998-DA89-4D45-B3A8-A00FD08B479C}" presName="horz2" presStyleCnt="0"/>
      <dgm:spPr/>
    </dgm:pt>
    <dgm:pt modelId="{C0146E1B-8727-4C31-B67B-FB953002351C}" type="pres">
      <dgm:prSet presAssocID="{4BE55998-DA89-4D45-B3A8-A00FD08B479C}" presName="horzSpace2" presStyleCnt="0"/>
      <dgm:spPr/>
    </dgm:pt>
    <dgm:pt modelId="{74493997-EB24-45D4-97E5-4E8F0FDFC60B}" type="pres">
      <dgm:prSet presAssocID="{4BE55998-DA89-4D45-B3A8-A00FD08B479C}" presName="tx2" presStyleLbl="revTx" presStyleIdx="7" presStyleCnt="10"/>
      <dgm:spPr/>
    </dgm:pt>
    <dgm:pt modelId="{7FF2F2BD-663D-4D7A-9EF9-3B9AFF193E9A}" type="pres">
      <dgm:prSet presAssocID="{4BE55998-DA89-4D45-B3A8-A00FD08B479C}" presName="vert2" presStyleCnt="0"/>
      <dgm:spPr/>
    </dgm:pt>
    <dgm:pt modelId="{5D1A1A8B-FFEF-45E6-B98D-7834657A2FC2}" type="pres">
      <dgm:prSet presAssocID="{4BE55998-DA89-4D45-B3A8-A00FD08B479C}" presName="thinLine2b" presStyleLbl="callout" presStyleIdx="6" presStyleCnt="8"/>
      <dgm:spPr/>
    </dgm:pt>
    <dgm:pt modelId="{06B01567-93E0-495B-BA22-C1B5336378D7}" type="pres">
      <dgm:prSet presAssocID="{4BE55998-DA89-4D45-B3A8-A00FD08B479C}" presName="vertSpace2b" presStyleCnt="0"/>
      <dgm:spPr/>
    </dgm:pt>
    <dgm:pt modelId="{DC1A6A0E-2607-4B0C-A3DC-F68BC2659EAB}" type="pres">
      <dgm:prSet presAssocID="{5B757F63-979F-4FC9-A12B-8982D9E963CD}" presName="horz2" presStyleCnt="0"/>
      <dgm:spPr/>
    </dgm:pt>
    <dgm:pt modelId="{5A5B22AC-619A-4AF9-BB5A-DD2F2C8CFC7E}" type="pres">
      <dgm:prSet presAssocID="{5B757F63-979F-4FC9-A12B-8982D9E963CD}" presName="horzSpace2" presStyleCnt="0"/>
      <dgm:spPr/>
    </dgm:pt>
    <dgm:pt modelId="{8792DB8C-308E-481D-838C-49E749A19DBA}" type="pres">
      <dgm:prSet presAssocID="{5B757F63-979F-4FC9-A12B-8982D9E963CD}" presName="tx2" presStyleLbl="revTx" presStyleIdx="8" presStyleCnt="10"/>
      <dgm:spPr/>
    </dgm:pt>
    <dgm:pt modelId="{755F5DEF-EEB7-4CBC-96EC-B4E75F05EEBF}" type="pres">
      <dgm:prSet presAssocID="{5B757F63-979F-4FC9-A12B-8982D9E963CD}" presName="vert2" presStyleCnt="0"/>
      <dgm:spPr/>
    </dgm:pt>
    <dgm:pt modelId="{DC30C01A-A382-44E0-BA93-2479E5F4703C}" type="pres">
      <dgm:prSet presAssocID="{5B757F63-979F-4FC9-A12B-8982D9E963CD}" presName="thinLine2b" presStyleLbl="callout" presStyleIdx="7" presStyleCnt="8"/>
      <dgm:spPr/>
    </dgm:pt>
    <dgm:pt modelId="{12266D37-0AB0-4095-AF10-5023BE312494}" type="pres">
      <dgm:prSet presAssocID="{5B757F63-979F-4FC9-A12B-8982D9E963CD}" presName="vertSpace2b" presStyleCnt="0"/>
      <dgm:spPr/>
    </dgm:pt>
    <dgm:pt modelId="{94DBB87F-649B-458B-996E-222C91FF3BAB}" type="pres">
      <dgm:prSet presAssocID="{66066326-31CD-44F1-9982-FB318C2E3923}" presName="thickLine" presStyleLbl="alignNode1" presStyleIdx="1" presStyleCnt="2"/>
      <dgm:spPr/>
    </dgm:pt>
    <dgm:pt modelId="{04C7EF85-222C-4959-A8D5-E0AFBEC85661}" type="pres">
      <dgm:prSet presAssocID="{66066326-31CD-44F1-9982-FB318C2E3923}" presName="horz1" presStyleCnt="0"/>
      <dgm:spPr/>
    </dgm:pt>
    <dgm:pt modelId="{7C015E86-DB64-4182-A214-64E0F4999ECF}" type="pres">
      <dgm:prSet presAssocID="{66066326-31CD-44F1-9982-FB318C2E3923}" presName="tx1" presStyleLbl="revTx" presStyleIdx="9" presStyleCnt="10"/>
      <dgm:spPr/>
    </dgm:pt>
    <dgm:pt modelId="{C94414E1-9426-41C9-BA1F-412D440607FE}" type="pres">
      <dgm:prSet presAssocID="{66066326-31CD-44F1-9982-FB318C2E3923}" presName="vert1" presStyleCnt="0"/>
      <dgm:spPr/>
    </dgm:pt>
  </dgm:ptLst>
  <dgm:cxnLst>
    <dgm:cxn modelId="{0926B419-B962-4931-A040-9BA5574480F6}" srcId="{5B27F01E-FFE6-448A-9926-A503907B9221}" destId="{5F075312-32AE-4105-9007-05DE78530859}" srcOrd="5" destOrd="0" parTransId="{91A67C17-CE13-42EC-896B-92ED2B32B29A}" sibTransId="{7970E49C-66C8-4CA0-99C5-117C2F15E559}"/>
    <dgm:cxn modelId="{2C257320-3816-4FE1-BB12-D965D4B82EAB}" srcId="{5B27F01E-FFE6-448A-9926-A503907B9221}" destId="{CFF8F71E-A450-464F-8F9E-39595DA2E69E}" srcOrd="3" destOrd="0" parTransId="{7E235BDB-90C1-41B4-9C29-8B130CD80067}" sibTransId="{62D0383C-5AC1-4FC5-869F-927A027631F4}"/>
    <dgm:cxn modelId="{30D1E920-9C07-4938-8C22-B68DCEC56F2F}" type="presOf" srcId="{5F2BE3B9-DC03-4EFE-8559-B6E59D3B94AD}" destId="{E1A047EC-1A6C-4588-A01B-4C8340D3F18C}" srcOrd="0" destOrd="0" presId="urn:microsoft.com/office/officeart/2008/layout/LinedList"/>
    <dgm:cxn modelId="{7CCBBB24-919C-4984-A36F-53A0DE17A44D}" type="presOf" srcId="{5F075312-32AE-4105-9007-05DE78530859}" destId="{6EA00C29-8810-4F89-A37C-32E53CB647C4}" srcOrd="0" destOrd="0" presId="urn:microsoft.com/office/officeart/2008/layout/LinedList"/>
    <dgm:cxn modelId="{F53F0E2A-C385-4A92-9DE0-0E2F3DD7F777}" srcId="{5B27F01E-FFE6-448A-9926-A503907B9221}" destId="{2BE58A87-4D05-4B79-8691-3832941F475C}" srcOrd="4" destOrd="0" parTransId="{DE3E516F-883D-4925-8B88-2DA56272D20C}" sibTransId="{79FB77E0-9E18-46DA-8A3D-9194266F5C63}"/>
    <dgm:cxn modelId="{4A81F15B-C1E5-407B-BA15-0067D25AE984}" type="presOf" srcId="{5B27F01E-FFE6-448A-9926-A503907B9221}" destId="{8E783301-139E-4CC7-8F56-A1089333CE4B}" srcOrd="0" destOrd="0" presId="urn:microsoft.com/office/officeart/2008/layout/LinedList"/>
    <dgm:cxn modelId="{41887661-45CD-4519-8792-F2E5A47CED08}" srcId="{5B27F01E-FFE6-448A-9926-A503907B9221}" destId="{5B757F63-979F-4FC9-A12B-8982D9E963CD}" srcOrd="7" destOrd="0" parTransId="{ED0E45C9-E1B0-4BCF-A844-F3F27A9970D2}" sibTransId="{D164621C-8219-4C47-A942-4DF5DF0C6CFB}"/>
    <dgm:cxn modelId="{5810846A-CBAF-42A2-9FCB-77655BB5E6C0}" type="presOf" srcId="{61704F7C-F840-4200-B4E6-56889BA6B198}" destId="{79AC99C6-E915-46AE-8159-9176F59B6961}" srcOrd="0" destOrd="0" presId="urn:microsoft.com/office/officeart/2008/layout/LinedList"/>
    <dgm:cxn modelId="{21CB2F4B-8C58-40A8-B2F7-4EFC42789199}" srcId="{5B27F01E-FFE6-448A-9926-A503907B9221}" destId="{5F2BE3B9-DC03-4EFE-8559-B6E59D3B94AD}" srcOrd="0" destOrd="0" parTransId="{3EF04255-056E-4B34-A639-4CCE20102757}" sibTransId="{AF2145E1-327C-400E-A027-7650549BC93F}"/>
    <dgm:cxn modelId="{AD5BDD53-4B44-4084-AD3F-E629C9E8545C}" type="presOf" srcId="{5D84E5CF-8165-40B2-A463-88210C555CF2}" destId="{6C332DEB-CF45-46D6-ACA1-4944E7B62CB5}" srcOrd="0" destOrd="0" presId="urn:microsoft.com/office/officeart/2008/layout/LinedList"/>
    <dgm:cxn modelId="{4D569D7B-E359-4132-AC44-8D82CA12C033}" type="presOf" srcId="{D0D0E7B0-5D4D-49D3-B304-0541D4D9978E}" destId="{9BC548C2-2D80-4D15-A371-F801ADDF88C2}" srcOrd="0" destOrd="0" presId="urn:microsoft.com/office/officeart/2008/layout/LinedList"/>
    <dgm:cxn modelId="{F46AD4A5-A692-4D17-B22D-46A587299A26}" type="presOf" srcId="{5B757F63-979F-4FC9-A12B-8982D9E963CD}" destId="{8792DB8C-308E-481D-838C-49E749A19DBA}" srcOrd="0" destOrd="0" presId="urn:microsoft.com/office/officeart/2008/layout/LinedList"/>
    <dgm:cxn modelId="{0D540EA7-6D9D-4C23-B8CB-6456A78280C0}" type="presOf" srcId="{4BE55998-DA89-4D45-B3A8-A00FD08B479C}" destId="{74493997-EB24-45D4-97E5-4E8F0FDFC60B}" srcOrd="0" destOrd="0" presId="urn:microsoft.com/office/officeart/2008/layout/LinedList"/>
    <dgm:cxn modelId="{92AE93AF-E9CC-430B-A55D-77565520C308}" srcId="{5B27F01E-FFE6-448A-9926-A503907B9221}" destId="{61704F7C-F840-4200-B4E6-56889BA6B198}" srcOrd="2" destOrd="0" parTransId="{68D1721C-46CB-43E7-8DA3-776FBF01C7D0}" sibTransId="{6467C2B0-7E31-4274-936E-61BEDD87B3ED}"/>
    <dgm:cxn modelId="{B9957BB1-CBFB-4CA5-9D78-41D50B783270}" srcId="{D0D0E7B0-5D4D-49D3-B304-0541D4D9978E}" destId="{5B27F01E-FFE6-448A-9926-A503907B9221}" srcOrd="0" destOrd="0" parTransId="{12452E04-8ABD-4856-B694-6F4FA2CFCC50}" sibTransId="{4EA154BF-2BE5-4994-A75C-8AEAFB06F411}"/>
    <dgm:cxn modelId="{B8ECA9B9-1387-4380-B0CC-313392A2F665}" type="presOf" srcId="{2BE58A87-4D05-4B79-8691-3832941F475C}" destId="{ED1A863C-708B-4724-A689-2BBAE45F03D0}" srcOrd="0" destOrd="0" presId="urn:microsoft.com/office/officeart/2008/layout/LinedList"/>
    <dgm:cxn modelId="{D6D62CCA-0AF8-424A-93AA-81F924A12A1A}" srcId="{5B27F01E-FFE6-448A-9926-A503907B9221}" destId="{5D84E5CF-8165-40B2-A463-88210C555CF2}" srcOrd="1" destOrd="0" parTransId="{4669A28D-9516-4D87-92D9-AA3D844F7EC1}" sibTransId="{641006B3-45A8-4F36-922C-06D283B956D3}"/>
    <dgm:cxn modelId="{211629D3-70A6-4C27-8D8B-F1B6C9092E71}" srcId="{D0D0E7B0-5D4D-49D3-B304-0541D4D9978E}" destId="{66066326-31CD-44F1-9982-FB318C2E3923}" srcOrd="1" destOrd="0" parTransId="{FF1423F5-4682-4921-BD36-188204A5886F}" sibTransId="{0787D2BF-1986-43F7-A075-DCCF6F45FC87}"/>
    <dgm:cxn modelId="{7F9564E5-9539-45D8-986A-6A856ADF0BD7}" type="presOf" srcId="{CFF8F71E-A450-464F-8F9E-39595DA2E69E}" destId="{7DAEA252-B5FB-4757-B8F3-A6524C00BDFF}" srcOrd="0" destOrd="0" presId="urn:microsoft.com/office/officeart/2008/layout/LinedList"/>
    <dgm:cxn modelId="{8C5C8EE5-E1D7-46BF-AFD9-A2BB82EC9F60}" type="presOf" srcId="{66066326-31CD-44F1-9982-FB318C2E3923}" destId="{7C015E86-DB64-4182-A214-64E0F4999ECF}" srcOrd="0" destOrd="0" presId="urn:microsoft.com/office/officeart/2008/layout/LinedList"/>
    <dgm:cxn modelId="{9623E2F1-2745-4F31-9DBF-7EF1D2B9FFCE}" srcId="{5B27F01E-FFE6-448A-9926-A503907B9221}" destId="{4BE55998-DA89-4D45-B3A8-A00FD08B479C}" srcOrd="6" destOrd="0" parTransId="{425F9FB2-F4D8-4470-B2E8-EDB6540FF6D3}" sibTransId="{A768899A-478E-4CBD-8C0E-56ADC22C6653}"/>
    <dgm:cxn modelId="{D7994DC3-1CFF-48A5-B603-A9ECB389B5E6}" type="presParOf" srcId="{9BC548C2-2D80-4D15-A371-F801ADDF88C2}" destId="{ED980A18-C785-4E63-AC5F-AB9486E7E915}" srcOrd="0" destOrd="0" presId="urn:microsoft.com/office/officeart/2008/layout/LinedList"/>
    <dgm:cxn modelId="{998B1984-EA7A-4BBC-8B48-016BDE17796B}" type="presParOf" srcId="{9BC548C2-2D80-4D15-A371-F801ADDF88C2}" destId="{0EC6C286-0E04-41F3-8928-EDAEFDC110DB}" srcOrd="1" destOrd="0" presId="urn:microsoft.com/office/officeart/2008/layout/LinedList"/>
    <dgm:cxn modelId="{60F5DE55-F8F8-4AE1-880B-759731C08D00}" type="presParOf" srcId="{0EC6C286-0E04-41F3-8928-EDAEFDC110DB}" destId="{8E783301-139E-4CC7-8F56-A1089333CE4B}" srcOrd="0" destOrd="0" presId="urn:microsoft.com/office/officeart/2008/layout/LinedList"/>
    <dgm:cxn modelId="{E5EB92DB-F9C8-4913-8CFC-817F946D7E31}" type="presParOf" srcId="{0EC6C286-0E04-41F3-8928-EDAEFDC110DB}" destId="{1A5C585F-C536-4B00-9686-5C30D2D77E5B}" srcOrd="1" destOrd="0" presId="urn:microsoft.com/office/officeart/2008/layout/LinedList"/>
    <dgm:cxn modelId="{5C6E4502-BD5E-419D-B110-8D555A9CED22}" type="presParOf" srcId="{1A5C585F-C536-4B00-9686-5C30D2D77E5B}" destId="{45344C89-C711-474C-97E1-C5AC8CFCF6D9}" srcOrd="0" destOrd="0" presId="urn:microsoft.com/office/officeart/2008/layout/LinedList"/>
    <dgm:cxn modelId="{95347FDB-A195-4A99-95A4-B42E7B61814F}" type="presParOf" srcId="{1A5C585F-C536-4B00-9686-5C30D2D77E5B}" destId="{CD8A57DF-47F1-4B51-B515-47F482696730}" srcOrd="1" destOrd="0" presId="urn:microsoft.com/office/officeart/2008/layout/LinedList"/>
    <dgm:cxn modelId="{44236EA3-8E1D-4196-8FCE-6B84D93037F9}" type="presParOf" srcId="{CD8A57DF-47F1-4B51-B515-47F482696730}" destId="{93646AA4-C024-4502-8A72-C4ADA8FA7B38}" srcOrd="0" destOrd="0" presId="urn:microsoft.com/office/officeart/2008/layout/LinedList"/>
    <dgm:cxn modelId="{C8954D11-D68A-4B78-B165-BCFB32852FAC}" type="presParOf" srcId="{CD8A57DF-47F1-4B51-B515-47F482696730}" destId="{E1A047EC-1A6C-4588-A01B-4C8340D3F18C}" srcOrd="1" destOrd="0" presId="urn:microsoft.com/office/officeart/2008/layout/LinedList"/>
    <dgm:cxn modelId="{C154D725-5452-4587-B465-D7D0EC6A4F54}" type="presParOf" srcId="{CD8A57DF-47F1-4B51-B515-47F482696730}" destId="{917EF7A7-EF90-437E-9231-D113C4F663D1}" srcOrd="2" destOrd="0" presId="urn:microsoft.com/office/officeart/2008/layout/LinedList"/>
    <dgm:cxn modelId="{566DCB4D-EF6F-4CFF-8480-F3A9084ED9EE}" type="presParOf" srcId="{1A5C585F-C536-4B00-9686-5C30D2D77E5B}" destId="{5F70A392-9937-459F-92CA-E97513843B12}" srcOrd="2" destOrd="0" presId="urn:microsoft.com/office/officeart/2008/layout/LinedList"/>
    <dgm:cxn modelId="{E6549916-87B0-4276-B809-9E6EEFAA2C00}" type="presParOf" srcId="{1A5C585F-C536-4B00-9686-5C30D2D77E5B}" destId="{874CA765-7414-4218-9118-B6E9A0664AAA}" srcOrd="3" destOrd="0" presId="urn:microsoft.com/office/officeart/2008/layout/LinedList"/>
    <dgm:cxn modelId="{F82ED7B4-8644-47F7-9676-B4527F5CFA7C}" type="presParOf" srcId="{1A5C585F-C536-4B00-9686-5C30D2D77E5B}" destId="{D891D0BC-36A1-45E8-BE20-B9A3E3CAE213}" srcOrd="4" destOrd="0" presId="urn:microsoft.com/office/officeart/2008/layout/LinedList"/>
    <dgm:cxn modelId="{ECAA7385-42E0-408E-B737-0D4983D59880}" type="presParOf" srcId="{D891D0BC-36A1-45E8-BE20-B9A3E3CAE213}" destId="{B4FD4B05-AA33-45B5-A8FB-0E44D0E74A43}" srcOrd="0" destOrd="0" presId="urn:microsoft.com/office/officeart/2008/layout/LinedList"/>
    <dgm:cxn modelId="{2C948839-6958-4E78-8791-A2009194B9B4}" type="presParOf" srcId="{D891D0BC-36A1-45E8-BE20-B9A3E3CAE213}" destId="{6C332DEB-CF45-46D6-ACA1-4944E7B62CB5}" srcOrd="1" destOrd="0" presId="urn:microsoft.com/office/officeart/2008/layout/LinedList"/>
    <dgm:cxn modelId="{A9A5B2BB-5A5C-4426-85BE-67D5848CE806}" type="presParOf" srcId="{D891D0BC-36A1-45E8-BE20-B9A3E3CAE213}" destId="{E1359853-8D24-49EB-97E4-016641369522}" srcOrd="2" destOrd="0" presId="urn:microsoft.com/office/officeart/2008/layout/LinedList"/>
    <dgm:cxn modelId="{3450EBD2-E15F-45A1-B3DA-4B06DFD92CC5}" type="presParOf" srcId="{1A5C585F-C536-4B00-9686-5C30D2D77E5B}" destId="{EACCB6B7-B7F0-4E65-AD73-5084A40BF168}" srcOrd="5" destOrd="0" presId="urn:microsoft.com/office/officeart/2008/layout/LinedList"/>
    <dgm:cxn modelId="{9B6282EE-2D66-4DD1-8668-EB1BA993A864}" type="presParOf" srcId="{1A5C585F-C536-4B00-9686-5C30D2D77E5B}" destId="{384D7793-34A9-4B7A-89C2-2A7D32D3388D}" srcOrd="6" destOrd="0" presId="urn:microsoft.com/office/officeart/2008/layout/LinedList"/>
    <dgm:cxn modelId="{C767C4E5-3A8B-4845-A488-190C79705548}" type="presParOf" srcId="{1A5C585F-C536-4B00-9686-5C30D2D77E5B}" destId="{77B52A58-F9A4-4BC0-9BF1-1C0EBC5014D2}" srcOrd="7" destOrd="0" presId="urn:microsoft.com/office/officeart/2008/layout/LinedList"/>
    <dgm:cxn modelId="{EC73B8E2-861D-48CE-B691-F17272A85011}" type="presParOf" srcId="{77B52A58-F9A4-4BC0-9BF1-1C0EBC5014D2}" destId="{E2414344-8B21-48FE-AB78-2412A4340003}" srcOrd="0" destOrd="0" presId="urn:microsoft.com/office/officeart/2008/layout/LinedList"/>
    <dgm:cxn modelId="{BB7203C5-DB79-409F-9972-D13568C8375B}" type="presParOf" srcId="{77B52A58-F9A4-4BC0-9BF1-1C0EBC5014D2}" destId="{79AC99C6-E915-46AE-8159-9176F59B6961}" srcOrd="1" destOrd="0" presId="urn:microsoft.com/office/officeart/2008/layout/LinedList"/>
    <dgm:cxn modelId="{B3714293-EDAA-4FE1-8186-40346E30411A}" type="presParOf" srcId="{77B52A58-F9A4-4BC0-9BF1-1C0EBC5014D2}" destId="{64E02E51-2870-4633-86CF-7250B2CDA0A6}" srcOrd="2" destOrd="0" presId="urn:microsoft.com/office/officeart/2008/layout/LinedList"/>
    <dgm:cxn modelId="{44E48332-83D2-4822-B925-AB7021188D77}" type="presParOf" srcId="{1A5C585F-C536-4B00-9686-5C30D2D77E5B}" destId="{1437AB5A-1B16-45B5-954E-D1219B46CFDD}" srcOrd="8" destOrd="0" presId="urn:microsoft.com/office/officeart/2008/layout/LinedList"/>
    <dgm:cxn modelId="{E148475F-D50A-4E35-9D4F-B9E19C48073F}" type="presParOf" srcId="{1A5C585F-C536-4B00-9686-5C30D2D77E5B}" destId="{EA7F73BF-A8D5-4EE6-B642-5123F726FB73}" srcOrd="9" destOrd="0" presId="urn:microsoft.com/office/officeart/2008/layout/LinedList"/>
    <dgm:cxn modelId="{C10A077E-7959-44FE-B8E8-9370A4FD778F}" type="presParOf" srcId="{1A5C585F-C536-4B00-9686-5C30D2D77E5B}" destId="{AA86DE16-CE56-48E0-874E-9E83382962DB}" srcOrd="10" destOrd="0" presId="urn:microsoft.com/office/officeart/2008/layout/LinedList"/>
    <dgm:cxn modelId="{93354114-1723-44E7-AF7C-D26E02136220}" type="presParOf" srcId="{AA86DE16-CE56-48E0-874E-9E83382962DB}" destId="{9C6E9985-6D75-429E-B21D-6D3A985A78EB}" srcOrd="0" destOrd="0" presId="urn:microsoft.com/office/officeart/2008/layout/LinedList"/>
    <dgm:cxn modelId="{B49E650E-5465-497F-8DDC-4A6D9C91ABEA}" type="presParOf" srcId="{AA86DE16-CE56-48E0-874E-9E83382962DB}" destId="{7DAEA252-B5FB-4757-B8F3-A6524C00BDFF}" srcOrd="1" destOrd="0" presId="urn:microsoft.com/office/officeart/2008/layout/LinedList"/>
    <dgm:cxn modelId="{36BB072B-38AD-414C-BBD7-675CF831F77A}" type="presParOf" srcId="{AA86DE16-CE56-48E0-874E-9E83382962DB}" destId="{A7B4C130-7F87-4DCC-9585-5137010FA54B}" srcOrd="2" destOrd="0" presId="urn:microsoft.com/office/officeart/2008/layout/LinedList"/>
    <dgm:cxn modelId="{CD194C5E-4445-4471-A806-757FBC6F19B1}" type="presParOf" srcId="{1A5C585F-C536-4B00-9686-5C30D2D77E5B}" destId="{2ED5E2B1-035A-42B9-9B14-027E8BC7C80E}" srcOrd="11" destOrd="0" presId="urn:microsoft.com/office/officeart/2008/layout/LinedList"/>
    <dgm:cxn modelId="{4C1246E3-EB7E-4178-846A-584FE5A7B2ED}" type="presParOf" srcId="{1A5C585F-C536-4B00-9686-5C30D2D77E5B}" destId="{96CDAB6C-187B-4DC4-9787-DAE298CE953C}" srcOrd="12" destOrd="0" presId="urn:microsoft.com/office/officeart/2008/layout/LinedList"/>
    <dgm:cxn modelId="{59AD21C0-6194-495A-88E9-9B19335F7A85}" type="presParOf" srcId="{1A5C585F-C536-4B00-9686-5C30D2D77E5B}" destId="{3EB19584-1CD0-404D-A7C7-AC22BA8F217D}" srcOrd="13" destOrd="0" presId="urn:microsoft.com/office/officeart/2008/layout/LinedList"/>
    <dgm:cxn modelId="{D8F715DD-7658-4403-8186-D7690C96384E}" type="presParOf" srcId="{3EB19584-1CD0-404D-A7C7-AC22BA8F217D}" destId="{71D60997-4FF7-4ED5-8DF3-E318F61F00A3}" srcOrd="0" destOrd="0" presId="urn:microsoft.com/office/officeart/2008/layout/LinedList"/>
    <dgm:cxn modelId="{9E7C5B93-0585-48A5-A439-E7BC477EAFDA}" type="presParOf" srcId="{3EB19584-1CD0-404D-A7C7-AC22BA8F217D}" destId="{ED1A863C-708B-4724-A689-2BBAE45F03D0}" srcOrd="1" destOrd="0" presId="urn:microsoft.com/office/officeart/2008/layout/LinedList"/>
    <dgm:cxn modelId="{B1922BC6-DE7E-4633-938B-4319957E8EC5}" type="presParOf" srcId="{3EB19584-1CD0-404D-A7C7-AC22BA8F217D}" destId="{4E5E12A9-15E5-40B5-B4EF-6872478F0736}" srcOrd="2" destOrd="0" presId="urn:microsoft.com/office/officeart/2008/layout/LinedList"/>
    <dgm:cxn modelId="{29824927-6F39-48F7-88A2-73A1C80316C3}" type="presParOf" srcId="{1A5C585F-C536-4B00-9686-5C30D2D77E5B}" destId="{1906425D-752B-4982-9FA7-88C8E5E9890D}" srcOrd="14" destOrd="0" presId="urn:microsoft.com/office/officeart/2008/layout/LinedList"/>
    <dgm:cxn modelId="{704D3378-273A-4DB6-81F3-D7ECF9F57ADE}" type="presParOf" srcId="{1A5C585F-C536-4B00-9686-5C30D2D77E5B}" destId="{7A537474-B9D4-4E10-B376-7F1E90016812}" srcOrd="15" destOrd="0" presId="urn:microsoft.com/office/officeart/2008/layout/LinedList"/>
    <dgm:cxn modelId="{96C458BB-7E90-4EC0-8FB7-3574EA95942F}" type="presParOf" srcId="{1A5C585F-C536-4B00-9686-5C30D2D77E5B}" destId="{36B840BD-EC92-4B90-A9AE-AA7C49D866BA}" srcOrd="16" destOrd="0" presId="urn:microsoft.com/office/officeart/2008/layout/LinedList"/>
    <dgm:cxn modelId="{94A0DC63-4FCB-4034-B224-3073EE123CDB}" type="presParOf" srcId="{36B840BD-EC92-4B90-A9AE-AA7C49D866BA}" destId="{624CD5C4-FDCF-492A-9614-B64A8CC7F474}" srcOrd="0" destOrd="0" presId="urn:microsoft.com/office/officeart/2008/layout/LinedList"/>
    <dgm:cxn modelId="{C60222D7-2F5D-4AFF-BF82-178770650C53}" type="presParOf" srcId="{36B840BD-EC92-4B90-A9AE-AA7C49D866BA}" destId="{6EA00C29-8810-4F89-A37C-32E53CB647C4}" srcOrd="1" destOrd="0" presId="urn:microsoft.com/office/officeart/2008/layout/LinedList"/>
    <dgm:cxn modelId="{DF1AB1F3-B922-4267-8BDA-1C5AB41CD673}" type="presParOf" srcId="{36B840BD-EC92-4B90-A9AE-AA7C49D866BA}" destId="{8DBE8C30-1649-4FFC-93FF-3137E17D3B1D}" srcOrd="2" destOrd="0" presId="urn:microsoft.com/office/officeart/2008/layout/LinedList"/>
    <dgm:cxn modelId="{F418E1CD-1E1D-4C95-905C-F37B0F5CB1B8}" type="presParOf" srcId="{1A5C585F-C536-4B00-9686-5C30D2D77E5B}" destId="{91A005C2-9C60-47CA-8391-AD53DBB19FFF}" srcOrd="17" destOrd="0" presId="urn:microsoft.com/office/officeart/2008/layout/LinedList"/>
    <dgm:cxn modelId="{DE22A5F5-93D1-4CAA-9976-92334C6528F3}" type="presParOf" srcId="{1A5C585F-C536-4B00-9686-5C30D2D77E5B}" destId="{CCCA413A-22D1-4635-864E-2ADB6C70C122}" srcOrd="18" destOrd="0" presId="urn:microsoft.com/office/officeart/2008/layout/LinedList"/>
    <dgm:cxn modelId="{4154F57B-8506-49F8-B1BC-ACB08C685B7D}" type="presParOf" srcId="{1A5C585F-C536-4B00-9686-5C30D2D77E5B}" destId="{077D40AA-F8FF-4772-8C7C-2F643C2AC323}" srcOrd="19" destOrd="0" presId="urn:microsoft.com/office/officeart/2008/layout/LinedList"/>
    <dgm:cxn modelId="{5302D60F-AF73-4D09-B722-6678EAE9B9CF}" type="presParOf" srcId="{077D40AA-F8FF-4772-8C7C-2F643C2AC323}" destId="{C0146E1B-8727-4C31-B67B-FB953002351C}" srcOrd="0" destOrd="0" presId="urn:microsoft.com/office/officeart/2008/layout/LinedList"/>
    <dgm:cxn modelId="{86CAFAB8-842C-4DBA-B1A8-374DE67F6C43}" type="presParOf" srcId="{077D40AA-F8FF-4772-8C7C-2F643C2AC323}" destId="{74493997-EB24-45D4-97E5-4E8F0FDFC60B}" srcOrd="1" destOrd="0" presId="urn:microsoft.com/office/officeart/2008/layout/LinedList"/>
    <dgm:cxn modelId="{FB5273EE-A518-43B6-9F30-791E36AD0571}" type="presParOf" srcId="{077D40AA-F8FF-4772-8C7C-2F643C2AC323}" destId="{7FF2F2BD-663D-4D7A-9EF9-3B9AFF193E9A}" srcOrd="2" destOrd="0" presId="urn:microsoft.com/office/officeart/2008/layout/LinedList"/>
    <dgm:cxn modelId="{CE243043-87DC-401A-86B5-8D4C9FA79EEA}" type="presParOf" srcId="{1A5C585F-C536-4B00-9686-5C30D2D77E5B}" destId="{5D1A1A8B-FFEF-45E6-B98D-7834657A2FC2}" srcOrd="20" destOrd="0" presId="urn:microsoft.com/office/officeart/2008/layout/LinedList"/>
    <dgm:cxn modelId="{FD9F979E-02D7-4995-B1A1-C3284FA879C1}" type="presParOf" srcId="{1A5C585F-C536-4B00-9686-5C30D2D77E5B}" destId="{06B01567-93E0-495B-BA22-C1B5336378D7}" srcOrd="21" destOrd="0" presId="urn:microsoft.com/office/officeart/2008/layout/LinedList"/>
    <dgm:cxn modelId="{640A5B63-4DD8-48BD-BD63-D607C7E76A01}" type="presParOf" srcId="{1A5C585F-C536-4B00-9686-5C30D2D77E5B}" destId="{DC1A6A0E-2607-4B0C-A3DC-F68BC2659EAB}" srcOrd="22" destOrd="0" presId="urn:microsoft.com/office/officeart/2008/layout/LinedList"/>
    <dgm:cxn modelId="{FE1B74ED-151F-4138-91CF-081FAC7AD14E}" type="presParOf" srcId="{DC1A6A0E-2607-4B0C-A3DC-F68BC2659EAB}" destId="{5A5B22AC-619A-4AF9-BB5A-DD2F2C8CFC7E}" srcOrd="0" destOrd="0" presId="urn:microsoft.com/office/officeart/2008/layout/LinedList"/>
    <dgm:cxn modelId="{BD730CA2-D227-42D8-B374-CCD1A13A56B6}" type="presParOf" srcId="{DC1A6A0E-2607-4B0C-A3DC-F68BC2659EAB}" destId="{8792DB8C-308E-481D-838C-49E749A19DBA}" srcOrd="1" destOrd="0" presId="urn:microsoft.com/office/officeart/2008/layout/LinedList"/>
    <dgm:cxn modelId="{CAC2EA56-F9C5-4254-B28C-62A2630CFBFC}" type="presParOf" srcId="{DC1A6A0E-2607-4B0C-A3DC-F68BC2659EAB}" destId="{755F5DEF-EEB7-4CBC-96EC-B4E75F05EEBF}" srcOrd="2" destOrd="0" presId="urn:microsoft.com/office/officeart/2008/layout/LinedList"/>
    <dgm:cxn modelId="{38DA89AB-E5A1-403E-AEEA-922E810DE38E}" type="presParOf" srcId="{1A5C585F-C536-4B00-9686-5C30D2D77E5B}" destId="{DC30C01A-A382-44E0-BA93-2479E5F4703C}" srcOrd="23" destOrd="0" presId="urn:microsoft.com/office/officeart/2008/layout/LinedList"/>
    <dgm:cxn modelId="{C77D95A3-4FA9-46EC-B08D-5ECBA47EA946}" type="presParOf" srcId="{1A5C585F-C536-4B00-9686-5C30D2D77E5B}" destId="{12266D37-0AB0-4095-AF10-5023BE312494}" srcOrd="24" destOrd="0" presId="urn:microsoft.com/office/officeart/2008/layout/LinedList"/>
    <dgm:cxn modelId="{C09F4523-42B8-462C-A679-147AD405FFDC}" type="presParOf" srcId="{9BC548C2-2D80-4D15-A371-F801ADDF88C2}" destId="{94DBB87F-649B-458B-996E-222C91FF3BAB}" srcOrd="2" destOrd="0" presId="urn:microsoft.com/office/officeart/2008/layout/LinedList"/>
    <dgm:cxn modelId="{E4DE3319-45A2-4B38-ADE6-B205F87F69CF}" type="presParOf" srcId="{9BC548C2-2D80-4D15-A371-F801ADDF88C2}" destId="{04C7EF85-222C-4959-A8D5-E0AFBEC85661}" srcOrd="3" destOrd="0" presId="urn:microsoft.com/office/officeart/2008/layout/LinedList"/>
    <dgm:cxn modelId="{37F4059E-0A3C-465C-973A-41D3CF1484E9}" type="presParOf" srcId="{04C7EF85-222C-4959-A8D5-E0AFBEC85661}" destId="{7C015E86-DB64-4182-A214-64E0F4999ECF}" srcOrd="0" destOrd="0" presId="urn:microsoft.com/office/officeart/2008/layout/LinedList"/>
    <dgm:cxn modelId="{E91C174B-F925-4425-9AAB-EC53317717ED}" type="presParOf" srcId="{04C7EF85-222C-4959-A8D5-E0AFBEC85661}" destId="{C94414E1-9426-41C9-BA1F-412D440607F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0D0E7B0-5D4D-49D3-B304-0541D4D997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B27F01E-FFE6-448A-9926-A503907B9221}">
      <dgm:prSet phldrT="[Tekst]" custT="1"/>
      <dgm:spPr/>
      <dgm:t>
        <a:bodyPr/>
        <a:lstStyle/>
        <a:p>
          <a:pPr algn="ctr"/>
          <a:r>
            <a:rPr lang="hr-HR" sz="2800" dirty="0"/>
            <a:t>Menadžment u Poljoprivredi</a:t>
          </a:r>
        </a:p>
      </dgm:t>
    </dgm:pt>
    <dgm:pt modelId="{12452E04-8ABD-4856-B694-6F4FA2CFCC50}" type="parTrans" cxnId="{B9957BB1-CBFB-4CA5-9D78-41D50B783270}">
      <dgm:prSet/>
      <dgm:spPr/>
      <dgm:t>
        <a:bodyPr/>
        <a:lstStyle/>
        <a:p>
          <a:endParaRPr lang="hr-HR"/>
        </a:p>
      </dgm:t>
    </dgm:pt>
    <dgm:pt modelId="{4EA154BF-2BE5-4994-A75C-8AEAFB06F411}" type="sibTrans" cxnId="{B9957BB1-CBFB-4CA5-9D78-41D50B783270}">
      <dgm:prSet/>
      <dgm:spPr/>
      <dgm:t>
        <a:bodyPr/>
        <a:lstStyle/>
        <a:p>
          <a:endParaRPr lang="hr-HR"/>
        </a:p>
      </dgm:t>
    </dgm:pt>
    <dgm:pt modelId="{66066326-31CD-44F1-9982-FB318C2E3923}">
      <dgm:prSet custT="1"/>
      <dgm:spPr/>
      <dgm:t>
        <a:bodyPr/>
        <a:lstStyle/>
        <a:p>
          <a:r>
            <a:rPr lang="hr-HR" sz="1600" b="0" i="0" u="none" dirty="0"/>
            <a:t> obzirom na posao koji radim, svakako je važno cjeloživotno učenje, a u svojoj karijeri najveću pažnju pridajem zakonodavstvu, ISO mjerama, financijama i digitalnim alatima. </a:t>
          </a:r>
        </a:p>
        <a:p>
          <a:endParaRPr lang="hr-HR" sz="1600" b="0" i="0" u="none" dirty="0">
            <a:latin typeface="+mj-lt"/>
          </a:endParaRPr>
        </a:p>
        <a:p>
          <a:endParaRPr lang="pl-PL" sz="1600" dirty="0">
            <a:latin typeface="+mj-lt"/>
          </a:endParaRPr>
        </a:p>
      </dgm:t>
    </dgm:pt>
    <dgm:pt modelId="{FF1423F5-4682-4921-BD36-188204A5886F}" type="parTrans" cxnId="{211629D3-70A6-4C27-8D8B-F1B6C9092E71}">
      <dgm:prSet/>
      <dgm:spPr/>
      <dgm:t>
        <a:bodyPr/>
        <a:lstStyle/>
        <a:p>
          <a:endParaRPr lang="hr-HR"/>
        </a:p>
      </dgm:t>
    </dgm:pt>
    <dgm:pt modelId="{0787D2BF-1986-43F7-A075-DCCF6F45FC87}" type="sibTrans" cxnId="{211629D3-70A6-4C27-8D8B-F1B6C9092E71}">
      <dgm:prSet/>
      <dgm:spPr/>
      <dgm:t>
        <a:bodyPr/>
        <a:lstStyle/>
        <a:p>
          <a:endParaRPr lang="hr-HR"/>
        </a:p>
      </dgm:t>
    </dgm:pt>
    <dgm:pt modelId="{5F2BE3B9-DC03-4EFE-8559-B6E59D3B94AD}">
      <dgm:prSet custT="1"/>
      <dgm:spPr/>
      <dgm:t>
        <a:bodyPr/>
        <a:lstStyle/>
        <a:p>
          <a:r>
            <a:rPr lang="hr-HR" sz="1600" b="0" i="0" u="none" dirty="0"/>
            <a:t>Informatika</a:t>
          </a:r>
        </a:p>
      </dgm:t>
    </dgm:pt>
    <dgm:pt modelId="{3EF04255-056E-4B34-A639-4CCE20102757}" type="parTrans" cxnId="{21CB2F4B-8C58-40A8-B2F7-4EFC42789199}">
      <dgm:prSet/>
      <dgm:spPr/>
      <dgm:t>
        <a:bodyPr/>
        <a:lstStyle/>
        <a:p>
          <a:endParaRPr lang="hr-HR"/>
        </a:p>
      </dgm:t>
    </dgm:pt>
    <dgm:pt modelId="{AF2145E1-327C-400E-A027-7650549BC93F}" type="sibTrans" cxnId="{21CB2F4B-8C58-40A8-B2F7-4EFC42789199}">
      <dgm:prSet/>
      <dgm:spPr/>
      <dgm:t>
        <a:bodyPr/>
        <a:lstStyle/>
        <a:p>
          <a:endParaRPr lang="hr-HR"/>
        </a:p>
      </dgm:t>
    </dgm:pt>
    <dgm:pt modelId="{E3C8004A-F9FC-4D53-869D-4710BF2B0D11}">
      <dgm:prSet custT="1"/>
      <dgm:spPr/>
      <dgm:t>
        <a:bodyPr/>
        <a:lstStyle/>
        <a:p>
          <a:r>
            <a:rPr lang="hr-HR" sz="1600" b="0" i="0" u="none" dirty="0"/>
            <a:t>Odnosi s javnošću</a:t>
          </a:r>
          <a:endParaRPr lang="hr-HR" sz="1600" dirty="0"/>
        </a:p>
      </dgm:t>
    </dgm:pt>
    <dgm:pt modelId="{59BDDA45-8F28-4C87-A1D8-5C8A6565EF0D}" type="parTrans" cxnId="{29728121-B60C-488A-87D7-6BB800D0F728}">
      <dgm:prSet/>
      <dgm:spPr/>
      <dgm:t>
        <a:bodyPr/>
        <a:lstStyle/>
        <a:p>
          <a:endParaRPr lang="hr-HR"/>
        </a:p>
      </dgm:t>
    </dgm:pt>
    <dgm:pt modelId="{97858025-6C68-48DD-8230-F1B8709130EF}" type="sibTrans" cxnId="{29728121-B60C-488A-87D7-6BB800D0F728}">
      <dgm:prSet/>
      <dgm:spPr/>
      <dgm:t>
        <a:bodyPr/>
        <a:lstStyle/>
        <a:p>
          <a:endParaRPr lang="hr-HR"/>
        </a:p>
      </dgm:t>
    </dgm:pt>
    <dgm:pt modelId="{7CFBCB12-324C-42B5-AE4B-F368849238F9}">
      <dgm:prSet custT="1"/>
      <dgm:spPr/>
      <dgm:t>
        <a:bodyPr/>
        <a:lstStyle/>
        <a:p>
          <a:r>
            <a:rPr lang="hr-HR" sz="1600" dirty="0"/>
            <a:t>Komunikacijske vještine</a:t>
          </a:r>
        </a:p>
      </dgm:t>
    </dgm:pt>
    <dgm:pt modelId="{949EB6C4-A01C-48B6-B209-1DAB8F76305B}" type="parTrans" cxnId="{50EEE211-6096-4E87-BB97-24F6FFB10CAF}">
      <dgm:prSet/>
      <dgm:spPr/>
      <dgm:t>
        <a:bodyPr/>
        <a:lstStyle/>
        <a:p>
          <a:endParaRPr lang="hr-HR"/>
        </a:p>
      </dgm:t>
    </dgm:pt>
    <dgm:pt modelId="{35FFC926-EEDA-4097-98A4-7ED47EDBC50A}" type="sibTrans" cxnId="{50EEE211-6096-4E87-BB97-24F6FFB10CAF}">
      <dgm:prSet/>
      <dgm:spPr/>
      <dgm:t>
        <a:bodyPr/>
        <a:lstStyle/>
        <a:p>
          <a:endParaRPr lang="hr-HR"/>
        </a:p>
      </dgm:t>
    </dgm:pt>
    <dgm:pt modelId="{9BC548C2-2D80-4D15-A371-F801ADDF88C2}" type="pres">
      <dgm:prSet presAssocID="{D0D0E7B0-5D4D-49D3-B304-0541D4D9978E}" presName="vert0" presStyleCnt="0">
        <dgm:presLayoutVars>
          <dgm:dir/>
          <dgm:animOne val="branch"/>
          <dgm:animLvl val="lvl"/>
        </dgm:presLayoutVars>
      </dgm:prSet>
      <dgm:spPr/>
    </dgm:pt>
    <dgm:pt modelId="{ED980A18-C785-4E63-AC5F-AB9486E7E915}" type="pres">
      <dgm:prSet presAssocID="{5B27F01E-FFE6-448A-9926-A503907B9221}" presName="thickLine" presStyleLbl="alignNode1" presStyleIdx="0" presStyleCnt="1"/>
      <dgm:spPr/>
    </dgm:pt>
    <dgm:pt modelId="{0EC6C286-0E04-41F3-8928-EDAEFDC110DB}" type="pres">
      <dgm:prSet presAssocID="{5B27F01E-FFE6-448A-9926-A503907B9221}" presName="horz1" presStyleCnt="0"/>
      <dgm:spPr/>
    </dgm:pt>
    <dgm:pt modelId="{8E783301-139E-4CC7-8F56-A1089333CE4B}" type="pres">
      <dgm:prSet presAssocID="{5B27F01E-FFE6-448A-9926-A503907B9221}" presName="tx1" presStyleLbl="revTx" presStyleIdx="0" presStyleCnt="5"/>
      <dgm:spPr/>
    </dgm:pt>
    <dgm:pt modelId="{1A5C585F-C536-4B00-9686-5C30D2D77E5B}" type="pres">
      <dgm:prSet presAssocID="{5B27F01E-FFE6-448A-9926-A503907B9221}" presName="vert1" presStyleCnt="0"/>
      <dgm:spPr/>
    </dgm:pt>
    <dgm:pt modelId="{45344C89-C711-474C-97E1-C5AC8CFCF6D9}" type="pres">
      <dgm:prSet presAssocID="{5F2BE3B9-DC03-4EFE-8559-B6E59D3B94AD}" presName="vertSpace2a" presStyleCnt="0"/>
      <dgm:spPr/>
    </dgm:pt>
    <dgm:pt modelId="{CD8A57DF-47F1-4B51-B515-47F482696730}" type="pres">
      <dgm:prSet presAssocID="{5F2BE3B9-DC03-4EFE-8559-B6E59D3B94AD}" presName="horz2" presStyleCnt="0"/>
      <dgm:spPr/>
    </dgm:pt>
    <dgm:pt modelId="{93646AA4-C024-4502-8A72-C4ADA8FA7B38}" type="pres">
      <dgm:prSet presAssocID="{5F2BE3B9-DC03-4EFE-8559-B6E59D3B94AD}" presName="horzSpace2" presStyleCnt="0"/>
      <dgm:spPr/>
    </dgm:pt>
    <dgm:pt modelId="{E1A047EC-1A6C-4588-A01B-4C8340D3F18C}" type="pres">
      <dgm:prSet presAssocID="{5F2BE3B9-DC03-4EFE-8559-B6E59D3B94AD}" presName="tx2" presStyleLbl="revTx" presStyleIdx="1" presStyleCnt="5" custScaleY="119275"/>
      <dgm:spPr/>
    </dgm:pt>
    <dgm:pt modelId="{917EF7A7-EF90-437E-9231-D113C4F663D1}" type="pres">
      <dgm:prSet presAssocID="{5F2BE3B9-DC03-4EFE-8559-B6E59D3B94AD}" presName="vert2" presStyleCnt="0"/>
      <dgm:spPr/>
    </dgm:pt>
    <dgm:pt modelId="{5F70A392-9937-459F-92CA-E97513843B12}" type="pres">
      <dgm:prSet presAssocID="{5F2BE3B9-DC03-4EFE-8559-B6E59D3B94AD}" presName="thinLine2b" presStyleLbl="callout" presStyleIdx="0" presStyleCnt="4"/>
      <dgm:spPr/>
    </dgm:pt>
    <dgm:pt modelId="{874CA765-7414-4218-9118-B6E9A0664AAA}" type="pres">
      <dgm:prSet presAssocID="{5F2BE3B9-DC03-4EFE-8559-B6E59D3B94AD}" presName="vertSpace2b" presStyleCnt="0"/>
      <dgm:spPr/>
    </dgm:pt>
    <dgm:pt modelId="{50201985-64EF-4530-84B2-615A21911E28}" type="pres">
      <dgm:prSet presAssocID="{E3C8004A-F9FC-4D53-869D-4710BF2B0D11}" presName="horz2" presStyleCnt="0"/>
      <dgm:spPr/>
    </dgm:pt>
    <dgm:pt modelId="{3C1CD376-52F1-4FF0-8D10-D603D4E7E666}" type="pres">
      <dgm:prSet presAssocID="{E3C8004A-F9FC-4D53-869D-4710BF2B0D11}" presName="horzSpace2" presStyleCnt="0"/>
      <dgm:spPr/>
    </dgm:pt>
    <dgm:pt modelId="{E9073483-386D-4B6C-83C8-019B38668AA3}" type="pres">
      <dgm:prSet presAssocID="{E3C8004A-F9FC-4D53-869D-4710BF2B0D11}" presName="tx2" presStyleLbl="revTx" presStyleIdx="2" presStyleCnt="5"/>
      <dgm:spPr/>
    </dgm:pt>
    <dgm:pt modelId="{8A3369D0-CC9D-4A90-9A34-584FF1266F91}" type="pres">
      <dgm:prSet presAssocID="{E3C8004A-F9FC-4D53-869D-4710BF2B0D11}" presName="vert2" presStyleCnt="0"/>
      <dgm:spPr/>
    </dgm:pt>
    <dgm:pt modelId="{CA0A64DE-DE2F-458F-9671-923D7946F681}" type="pres">
      <dgm:prSet presAssocID="{E3C8004A-F9FC-4D53-869D-4710BF2B0D11}" presName="thinLine2b" presStyleLbl="callout" presStyleIdx="1" presStyleCnt="4"/>
      <dgm:spPr/>
    </dgm:pt>
    <dgm:pt modelId="{F938C4A7-C021-4F07-ADD2-9F5E4E138D36}" type="pres">
      <dgm:prSet presAssocID="{E3C8004A-F9FC-4D53-869D-4710BF2B0D11}" presName="vertSpace2b" presStyleCnt="0"/>
      <dgm:spPr/>
    </dgm:pt>
    <dgm:pt modelId="{3CB8C714-084B-402B-B602-5267CC2B89DC}" type="pres">
      <dgm:prSet presAssocID="{7CFBCB12-324C-42B5-AE4B-F368849238F9}" presName="horz2" presStyleCnt="0"/>
      <dgm:spPr/>
    </dgm:pt>
    <dgm:pt modelId="{3B0ED65C-2BF1-48F4-91D6-3FE12A9665AD}" type="pres">
      <dgm:prSet presAssocID="{7CFBCB12-324C-42B5-AE4B-F368849238F9}" presName="horzSpace2" presStyleCnt="0"/>
      <dgm:spPr/>
    </dgm:pt>
    <dgm:pt modelId="{CB5EE0BA-ABAC-4BBD-92C8-05857CA76685}" type="pres">
      <dgm:prSet presAssocID="{7CFBCB12-324C-42B5-AE4B-F368849238F9}" presName="tx2" presStyleLbl="revTx" presStyleIdx="3" presStyleCnt="5"/>
      <dgm:spPr/>
    </dgm:pt>
    <dgm:pt modelId="{25ABBB1A-AF6A-4029-8056-F3E03C64573A}" type="pres">
      <dgm:prSet presAssocID="{7CFBCB12-324C-42B5-AE4B-F368849238F9}" presName="vert2" presStyleCnt="0"/>
      <dgm:spPr/>
    </dgm:pt>
    <dgm:pt modelId="{88B8D81C-9EBD-460B-A382-9DE6D989C0D0}" type="pres">
      <dgm:prSet presAssocID="{7CFBCB12-324C-42B5-AE4B-F368849238F9}" presName="thinLine2b" presStyleLbl="callout" presStyleIdx="2" presStyleCnt="4"/>
      <dgm:spPr/>
    </dgm:pt>
    <dgm:pt modelId="{A5649D48-0138-4532-90D8-3B037503F8C4}" type="pres">
      <dgm:prSet presAssocID="{7CFBCB12-324C-42B5-AE4B-F368849238F9}" presName="vertSpace2b" presStyleCnt="0"/>
      <dgm:spPr/>
    </dgm:pt>
    <dgm:pt modelId="{1686510D-6BED-477D-A816-2283B8A31D13}" type="pres">
      <dgm:prSet presAssocID="{66066326-31CD-44F1-9982-FB318C2E3923}" presName="horz2" presStyleCnt="0"/>
      <dgm:spPr/>
    </dgm:pt>
    <dgm:pt modelId="{1B6303F7-734E-40EE-A7FC-A7435756CBD0}" type="pres">
      <dgm:prSet presAssocID="{66066326-31CD-44F1-9982-FB318C2E3923}" presName="horzSpace2" presStyleCnt="0"/>
      <dgm:spPr/>
    </dgm:pt>
    <dgm:pt modelId="{357750B8-A7AB-4509-9897-8334D198CB9F}" type="pres">
      <dgm:prSet presAssocID="{66066326-31CD-44F1-9982-FB318C2E3923}" presName="tx2" presStyleLbl="revTx" presStyleIdx="4" presStyleCnt="5" custScaleY="53720"/>
      <dgm:spPr/>
    </dgm:pt>
    <dgm:pt modelId="{D225ADBA-1E92-4243-9188-D871A98765BA}" type="pres">
      <dgm:prSet presAssocID="{66066326-31CD-44F1-9982-FB318C2E3923}" presName="vert2" presStyleCnt="0"/>
      <dgm:spPr/>
    </dgm:pt>
    <dgm:pt modelId="{8D567E7E-0080-48AA-A066-CDA0D21A67B2}" type="pres">
      <dgm:prSet presAssocID="{66066326-31CD-44F1-9982-FB318C2E3923}" presName="thinLine2b" presStyleLbl="callout" presStyleIdx="3" presStyleCnt="4"/>
      <dgm:spPr/>
    </dgm:pt>
    <dgm:pt modelId="{A63507F1-CC83-4D4E-B524-5E1ABCFFD3F2}" type="pres">
      <dgm:prSet presAssocID="{66066326-31CD-44F1-9982-FB318C2E3923}" presName="vertSpace2b" presStyleCnt="0"/>
      <dgm:spPr/>
    </dgm:pt>
  </dgm:ptLst>
  <dgm:cxnLst>
    <dgm:cxn modelId="{50EEE211-6096-4E87-BB97-24F6FFB10CAF}" srcId="{5B27F01E-FFE6-448A-9926-A503907B9221}" destId="{7CFBCB12-324C-42B5-AE4B-F368849238F9}" srcOrd="2" destOrd="0" parTransId="{949EB6C4-A01C-48B6-B209-1DAB8F76305B}" sibTransId="{35FFC926-EEDA-4097-98A4-7ED47EDBC50A}"/>
    <dgm:cxn modelId="{30D1E920-9C07-4938-8C22-B68DCEC56F2F}" type="presOf" srcId="{5F2BE3B9-DC03-4EFE-8559-B6E59D3B94AD}" destId="{E1A047EC-1A6C-4588-A01B-4C8340D3F18C}" srcOrd="0" destOrd="0" presId="urn:microsoft.com/office/officeart/2008/layout/LinedList"/>
    <dgm:cxn modelId="{29728121-B60C-488A-87D7-6BB800D0F728}" srcId="{5B27F01E-FFE6-448A-9926-A503907B9221}" destId="{E3C8004A-F9FC-4D53-869D-4710BF2B0D11}" srcOrd="1" destOrd="0" parTransId="{59BDDA45-8F28-4C87-A1D8-5C8A6565EF0D}" sibTransId="{97858025-6C68-48DD-8230-F1B8709130EF}"/>
    <dgm:cxn modelId="{29052131-41EB-4605-8D4F-888130FAF1F7}" type="presOf" srcId="{7CFBCB12-324C-42B5-AE4B-F368849238F9}" destId="{CB5EE0BA-ABAC-4BBD-92C8-05857CA76685}" srcOrd="0" destOrd="0" presId="urn:microsoft.com/office/officeart/2008/layout/LinedList"/>
    <dgm:cxn modelId="{4A81F15B-C1E5-407B-BA15-0067D25AE984}" type="presOf" srcId="{5B27F01E-FFE6-448A-9926-A503907B9221}" destId="{8E783301-139E-4CC7-8F56-A1089333CE4B}" srcOrd="0" destOrd="0" presId="urn:microsoft.com/office/officeart/2008/layout/LinedList"/>
    <dgm:cxn modelId="{21CB2F4B-8C58-40A8-B2F7-4EFC42789199}" srcId="{5B27F01E-FFE6-448A-9926-A503907B9221}" destId="{5F2BE3B9-DC03-4EFE-8559-B6E59D3B94AD}" srcOrd="0" destOrd="0" parTransId="{3EF04255-056E-4B34-A639-4CCE20102757}" sibTransId="{AF2145E1-327C-400E-A027-7650549BC93F}"/>
    <dgm:cxn modelId="{4D569D7B-E359-4132-AC44-8D82CA12C033}" type="presOf" srcId="{D0D0E7B0-5D4D-49D3-B304-0541D4D9978E}" destId="{9BC548C2-2D80-4D15-A371-F801ADDF88C2}" srcOrd="0" destOrd="0" presId="urn:microsoft.com/office/officeart/2008/layout/LinedList"/>
    <dgm:cxn modelId="{9F33BD91-6090-4DA8-8416-0475C5BB05EF}" type="presOf" srcId="{E3C8004A-F9FC-4D53-869D-4710BF2B0D11}" destId="{E9073483-386D-4B6C-83C8-019B38668AA3}" srcOrd="0" destOrd="0" presId="urn:microsoft.com/office/officeart/2008/layout/LinedList"/>
    <dgm:cxn modelId="{B9957BB1-CBFB-4CA5-9D78-41D50B783270}" srcId="{D0D0E7B0-5D4D-49D3-B304-0541D4D9978E}" destId="{5B27F01E-FFE6-448A-9926-A503907B9221}" srcOrd="0" destOrd="0" parTransId="{12452E04-8ABD-4856-B694-6F4FA2CFCC50}" sibTransId="{4EA154BF-2BE5-4994-A75C-8AEAFB06F411}"/>
    <dgm:cxn modelId="{211629D3-70A6-4C27-8D8B-F1B6C9092E71}" srcId="{5B27F01E-FFE6-448A-9926-A503907B9221}" destId="{66066326-31CD-44F1-9982-FB318C2E3923}" srcOrd="3" destOrd="0" parTransId="{FF1423F5-4682-4921-BD36-188204A5886F}" sibTransId="{0787D2BF-1986-43F7-A075-DCCF6F45FC87}"/>
    <dgm:cxn modelId="{D18948DB-1C17-4FC8-9986-41EFA6DA5726}" type="presOf" srcId="{66066326-31CD-44F1-9982-FB318C2E3923}" destId="{357750B8-A7AB-4509-9897-8334D198CB9F}" srcOrd="0" destOrd="0" presId="urn:microsoft.com/office/officeart/2008/layout/LinedList"/>
    <dgm:cxn modelId="{D7994DC3-1CFF-48A5-B603-A9ECB389B5E6}" type="presParOf" srcId="{9BC548C2-2D80-4D15-A371-F801ADDF88C2}" destId="{ED980A18-C785-4E63-AC5F-AB9486E7E915}" srcOrd="0" destOrd="0" presId="urn:microsoft.com/office/officeart/2008/layout/LinedList"/>
    <dgm:cxn modelId="{998B1984-EA7A-4BBC-8B48-016BDE17796B}" type="presParOf" srcId="{9BC548C2-2D80-4D15-A371-F801ADDF88C2}" destId="{0EC6C286-0E04-41F3-8928-EDAEFDC110DB}" srcOrd="1" destOrd="0" presId="urn:microsoft.com/office/officeart/2008/layout/LinedList"/>
    <dgm:cxn modelId="{60F5DE55-F8F8-4AE1-880B-759731C08D00}" type="presParOf" srcId="{0EC6C286-0E04-41F3-8928-EDAEFDC110DB}" destId="{8E783301-139E-4CC7-8F56-A1089333CE4B}" srcOrd="0" destOrd="0" presId="urn:microsoft.com/office/officeart/2008/layout/LinedList"/>
    <dgm:cxn modelId="{E5EB92DB-F9C8-4913-8CFC-817F946D7E31}" type="presParOf" srcId="{0EC6C286-0E04-41F3-8928-EDAEFDC110DB}" destId="{1A5C585F-C536-4B00-9686-5C30D2D77E5B}" srcOrd="1" destOrd="0" presId="urn:microsoft.com/office/officeart/2008/layout/LinedList"/>
    <dgm:cxn modelId="{5C6E4502-BD5E-419D-B110-8D555A9CED22}" type="presParOf" srcId="{1A5C585F-C536-4B00-9686-5C30D2D77E5B}" destId="{45344C89-C711-474C-97E1-C5AC8CFCF6D9}" srcOrd="0" destOrd="0" presId="urn:microsoft.com/office/officeart/2008/layout/LinedList"/>
    <dgm:cxn modelId="{95347FDB-A195-4A99-95A4-B42E7B61814F}" type="presParOf" srcId="{1A5C585F-C536-4B00-9686-5C30D2D77E5B}" destId="{CD8A57DF-47F1-4B51-B515-47F482696730}" srcOrd="1" destOrd="0" presId="urn:microsoft.com/office/officeart/2008/layout/LinedList"/>
    <dgm:cxn modelId="{44236EA3-8E1D-4196-8FCE-6B84D93037F9}" type="presParOf" srcId="{CD8A57DF-47F1-4B51-B515-47F482696730}" destId="{93646AA4-C024-4502-8A72-C4ADA8FA7B38}" srcOrd="0" destOrd="0" presId="urn:microsoft.com/office/officeart/2008/layout/LinedList"/>
    <dgm:cxn modelId="{C8954D11-D68A-4B78-B165-BCFB32852FAC}" type="presParOf" srcId="{CD8A57DF-47F1-4B51-B515-47F482696730}" destId="{E1A047EC-1A6C-4588-A01B-4C8340D3F18C}" srcOrd="1" destOrd="0" presId="urn:microsoft.com/office/officeart/2008/layout/LinedList"/>
    <dgm:cxn modelId="{C154D725-5452-4587-B465-D7D0EC6A4F54}" type="presParOf" srcId="{CD8A57DF-47F1-4B51-B515-47F482696730}" destId="{917EF7A7-EF90-437E-9231-D113C4F663D1}" srcOrd="2" destOrd="0" presId="urn:microsoft.com/office/officeart/2008/layout/LinedList"/>
    <dgm:cxn modelId="{566DCB4D-EF6F-4CFF-8480-F3A9084ED9EE}" type="presParOf" srcId="{1A5C585F-C536-4B00-9686-5C30D2D77E5B}" destId="{5F70A392-9937-459F-92CA-E97513843B12}" srcOrd="2" destOrd="0" presId="urn:microsoft.com/office/officeart/2008/layout/LinedList"/>
    <dgm:cxn modelId="{E6549916-87B0-4276-B809-9E6EEFAA2C00}" type="presParOf" srcId="{1A5C585F-C536-4B00-9686-5C30D2D77E5B}" destId="{874CA765-7414-4218-9118-B6E9A0664AAA}" srcOrd="3" destOrd="0" presId="urn:microsoft.com/office/officeart/2008/layout/LinedList"/>
    <dgm:cxn modelId="{F46B45E1-0B5F-4C52-9AA3-ACA5B4CAF300}" type="presParOf" srcId="{1A5C585F-C536-4B00-9686-5C30D2D77E5B}" destId="{50201985-64EF-4530-84B2-615A21911E28}" srcOrd="4" destOrd="0" presId="urn:microsoft.com/office/officeart/2008/layout/LinedList"/>
    <dgm:cxn modelId="{51F47095-7369-49EC-9D31-545084CBD83E}" type="presParOf" srcId="{50201985-64EF-4530-84B2-615A21911E28}" destId="{3C1CD376-52F1-4FF0-8D10-D603D4E7E666}" srcOrd="0" destOrd="0" presId="urn:microsoft.com/office/officeart/2008/layout/LinedList"/>
    <dgm:cxn modelId="{BA3965D3-78C3-4E4E-89C9-DC2776B7CF16}" type="presParOf" srcId="{50201985-64EF-4530-84B2-615A21911E28}" destId="{E9073483-386D-4B6C-83C8-019B38668AA3}" srcOrd="1" destOrd="0" presId="urn:microsoft.com/office/officeart/2008/layout/LinedList"/>
    <dgm:cxn modelId="{CCC24C8B-65D5-4EA3-A1DB-21739E379A82}" type="presParOf" srcId="{50201985-64EF-4530-84B2-615A21911E28}" destId="{8A3369D0-CC9D-4A90-9A34-584FF1266F91}" srcOrd="2" destOrd="0" presId="urn:microsoft.com/office/officeart/2008/layout/LinedList"/>
    <dgm:cxn modelId="{AB581A55-4503-4609-99A4-6A92536D8DB4}" type="presParOf" srcId="{1A5C585F-C536-4B00-9686-5C30D2D77E5B}" destId="{CA0A64DE-DE2F-458F-9671-923D7946F681}" srcOrd="5" destOrd="0" presId="urn:microsoft.com/office/officeart/2008/layout/LinedList"/>
    <dgm:cxn modelId="{5DEA9CBB-701E-45F6-A28F-AE92CDE57A0D}" type="presParOf" srcId="{1A5C585F-C536-4B00-9686-5C30D2D77E5B}" destId="{F938C4A7-C021-4F07-ADD2-9F5E4E138D36}" srcOrd="6" destOrd="0" presId="urn:microsoft.com/office/officeart/2008/layout/LinedList"/>
    <dgm:cxn modelId="{DF639F22-ED89-469F-A4E5-54E9CC80E58F}" type="presParOf" srcId="{1A5C585F-C536-4B00-9686-5C30D2D77E5B}" destId="{3CB8C714-084B-402B-B602-5267CC2B89DC}" srcOrd="7" destOrd="0" presId="urn:microsoft.com/office/officeart/2008/layout/LinedList"/>
    <dgm:cxn modelId="{8C940360-105D-46FE-9AF7-F088574A2DB0}" type="presParOf" srcId="{3CB8C714-084B-402B-B602-5267CC2B89DC}" destId="{3B0ED65C-2BF1-48F4-91D6-3FE12A9665AD}" srcOrd="0" destOrd="0" presId="urn:microsoft.com/office/officeart/2008/layout/LinedList"/>
    <dgm:cxn modelId="{FCC1F2CE-827F-4A83-AC45-52D7AF3FFFCC}" type="presParOf" srcId="{3CB8C714-084B-402B-B602-5267CC2B89DC}" destId="{CB5EE0BA-ABAC-4BBD-92C8-05857CA76685}" srcOrd="1" destOrd="0" presId="urn:microsoft.com/office/officeart/2008/layout/LinedList"/>
    <dgm:cxn modelId="{5474D75F-D5BB-4E78-B3B1-C524E1818D23}" type="presParOf" srcId="{3CB8C714-084B-402B-B602-5267CC2B89DC}" destId="{25ABBB1A-AF6A-4029-8056-F3E03C64573A}" srcOrd="2" destOrd="0" presId="urn:microsoft.com/office/officeart/2008/layout/LinedList"/>
    <dgm:cxn modelId="{87E11F33-B5F6-4076-8026-DF839FFBBF5C}" type="presParOf" srcId="{1A5C585F-C536-4B00-9686-5C30D2D77E5B}" destId="{88B8D81C-9EBD-460B-A382-9DE6D989C0D0}" srcOrd="8" destOrd="0" presId="urn:microsoft.com/office/officeart/2008/layout/LinedList"/>
    <dgm:cxn modelId="{72B8406B-15AE-4AD0-B0ED-CC5B1D07E658}" type="presParOf" srcId="{1A5C585F-C536-4B00-9686-5C30D2D77E5B}" destId="{A5649D48-0138-4532-90D8-3B037503F8C4}" srcOrd="9" destOrd="0" presId="urn:microsoft.com/office/officeart/2008/layout/LinedList"/>
    <dgm:cxn modelId="{A7B2FB02-4472-458E-A808-693038D646F9}" type="presParOf" srcId="{1A5C585F-C536-4B00-9686-5C30D2D77E5B}" destId="{1686510D-6BED-477D-A816-2283B8A31D13}" srcOrd="10" destOrd="0" presId="urn:microsoft.com/office/officeart/2008/layout/LinedList"/>
    <dgm:cxn modelId="{42D08FDD-3ED0-4302-9351-92725FB35EC6}" type="presParOf" srcId="{1686510D-6BED-477D-A816-2283B8A31D13}" destId="{1B6303F7-734E-40EE-A7FC-A7435756CBD0}" srcOrd="0" destOrd="0" presId="urn:microsoft.com/office/officeart/2008/layout/LinedList"/>
    <dgm:cxn modelId="{6E29DD42-D1CE-438D-A637-204E8237CF44}" type="presParOf" srcId="{1686510D-6BED-477D-A816-2283B8A31D13}" destId="{357750B8-A7AB-4509-9897-8334D198CB9F}" srcOrd="1" destOrd="0" presId="urn:microsoft.com/office/officeart/2008/layout/LinedList"/>
    <dgm:cxn modelId="{D38344D2-9BDB-45F8-995A-BC9E3EF8D2CD}" type="presParOf" srcId="{1686510D-6BED-477D-A816-2283B8A31D13}" destId="{D225ADBA-1E92-4243-9188-D871A98765BA}" srcOrd="2" destOrd="0" presId="urn:microsoft.com/office/officeart/2008/layout/LinedList"/>
    <dgm:cxn modelId="{D001D798-DB03-4F3A-A895-0544391649BB}" type="presParOf" srcId="{1A5C585F-C536-4B00-9686-5C30D2D77E5B}" destId="{8D567E7E-0080-48AA-A066-CDA0D21A67B2}" srcOrd="11" destOrd="0" presId="urn:microsoft.com/office/officeart/2008/layout/LinedList"/>
    <dgm:cxn modelId="{DAF7D036-7A0A-4FCF-89AF-C027C0A3FF0E}" type="presParOf" srcId="{1A5C585F-C536-4B00-9686-5C30D2D77E5B}" destId="{A63507F1-CC83-4D4E-B524-5E1ABCFFD3F2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0D0E7B0-5D4D-49D3-B304-0541D4D997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B27F01E-FFE6-448A-9926-A503907B9221}">
      <dgm:prSet phldrT="[Tekst]" custT="1"/>
      <dgm:spPr/>
      <dgm:t>
        <a:bodyPr/>
        <a:lstStyle/>
        <a:p>
          <a:pPr algn="ctr"/>
          <a:r>
            <a:rPr lang="hr-HR" sz="2800" dirty="0"/>
            <a:t>OEP</a:t>
          </a:r>
        </a:p>
      </dgm:t>
    </dgm:pt>
    <dgm:pt modelId="{12452E04-8ABD-4856-B694-6F4FA2CFCC50}" type="parTrans" cxnId="{B9957BB1-CBFB-4CA5-9D78-41D50B783270}">
      <dgm:prSet/>
      <dgm:spPr/>
      <dgm:t>
        <a:bodyPr/>
        <a:lstStyle/>
        <a:p>
          <a:endParaRPr lang="hr-HR"/>
        </a:p>
      </dgm:t>
    </dgm:pt>
    <dgm:pt modelId="{4EA154BF-2BE5-4994-A75C-8AEAFB06F411}" type="sibTrans" cxnId="{B9957BB1-CBFB-4CA5-9D78-41D50B783270}">
      <dgm:prSet/>
      <dgm:spPr/>
      <dgm:t>
        <a:bodyPr/>
        <a:lstStyle/>
        <a:p>
          <a:endParaRPr lang="hr-HR"/>
        </a:p>
      </dgm:t>
    </dgm:pt>
    <dgm:pt modelId="{66066326-31CD-44F1-9982-FB318C2E3923}">
      <dgm:prSet custT="1"/>
      <dgm:spPr/>
      <dgm:t>
        <a:bodyPr/>
        <a:lstStyle/>
        <a:p>
          <a:r>
            <a:rPr lang="hr-HR" sz="1600" b="0" i="0" u="none" strike="noStrike" dirty="0" err="1">
              <a:solidFill>
                <a:srgbClr val="000000"/>
              </a:solidFill>
              <a:effectLst/>
              <a:latin typeface="+mj-lt"/>
            </a:rPr>
            <a:t>excel</a:t>
          </a:r>
          <a:r>
            <a:rPr lang="hr-HR" sz="1600" b="0" i="0" u="none" strike="noStrike" dirty="0">
              <a:solidFill>
                <a:srgbClr val="000000"/>
              </a:solidFill>
              <a:effectLst/>
              <a:latin typeface="+mj-lt"/>
            </a:rPr>
            <a:t>, komunikacijske vještine, stručni tečajevi u smislu noviteta u strukama </a:t>
          </a:r>
          <a:r>
            <a:rPr lang="hr-HR" sz="1600" b="0" i="0" u="none" strike="noStrike" dirty="0" err="1">
              <a:solidFill>
                <a:srgbClr val="000000"/>
              </a:solidFill>
              <a:effectLst/>
              <a:latin typeface="+mj-lt"/>
            </a:rPr>
            <a:t>npr</a:t>
          </a:r>
          <a:r>
            <a:rPr lang="hr-HR" sz="1600" b="0" i="0" u="none" strike="noStrike" dirty="0">
              <a:solidFill>
                <a:srgbClr val="000000"/>
              </a:solidFill>
              <a:effectLst/>
              <a:latin typeface="+mj-lt"/>
            </a:rPr>
            <a:t> u mome slučaju mljekarstvo. Smatram da to treba biti zadatak firme u kojoj radim ne fakulteta ali bi bilo dobro možda pokretati povremeno određene tečajeve kao npr. noviteti u sirarstvu, nova tehnologija, novi uređaji, sigurnost, uređaji itd. iz razloga da se ne zaostaje tehnologijom od </a:t>
          </a:r>
          <a:r>
            <a:rPr lang="hr-HR" sz="1600" b="0" i="0" u="none" strike="noStrike" dirty="0" err="1">
              <a:solidFill>
                <a:srgbClr val="000000"/>
              </a:solidFill>
              <a:effectLst/>
              <a:latin typeface="+mj-lt"/>
            </a:rPr>
            <a:t>dr</a:t>
          </a:r>
          <a:r>
            <a:rPr lang="hr-HR" sz="1600" b="0" i="0" u="none" strike="noStrike" dirty="0">
              <a:solidFill>
                <a:srgbClr val="000000"/>
              </a:solidFill>
              <a:effectLst/>
              <a:latin typeface="+mj-lt"/>
            </a:rPr>
            <a:t> tvornica, tvrtki u Europi, svijetu..</a:t>
          </a:r>
          <a:endParaRPr lang="pl-PL" sz="1600" dirty="0">
            <a:latin typeface="+mj-lt"/>
          </a:endParaRPr>
        </a:p>
      </dgm:t>
    </dgm:pt>
    <dgm:pt modelId="{FF1423F5-4682-4921-BD36-188204A5886F}" type="parTrans" cxnId="{211629D3-70A6-4C27-8D8B-F1B6C9092E71}">
      <dgm:prSet/>
      <dgm:spPr/>
      <dgm:t>
        <a:bodyPr/>
        <a:lstStyle/>
        <a:p>
          <a:endParaRPr lang="hr-HR"/>
        </a:p>
      </dgm:t>
    </dgm:pt>
    <dgm:pt modelId="{0787D2BF-1986-43F7-A075-DCCF6F45FC87}" type="sibTrans" cxnId="{211629D3-70A6-4C27-8D8B-F1B6C9092E71}">
      <dgm:prSet/>
      <dgm:spPr/>
      <dgm:t>
        <a:bodyPr/>
        <a:lstStyle/>
        <a:p>
          <a:endParaRPr lang="hr-HR"/>
        </a:p>
      </dgm:t>
    </dgm:pt>
    <dgm:pt modelId="{5F2BE3B9-DC03-4EFE-8559-B6E59D3B94AD}">
      <dgm:prSet custT="1"/>
      <dgm:spPr/>
      <dgm:t>
        <a:bodyPr/>
        <a:lstStyle/>
        <a:p>
          <a:r>
            <a:rPr lang="hr-HR" sz="1600" dirty="0"/>
            <a:t>Toksikologija i </a:t>
          </a:r>
          <a:r>
            <a:rPr lang="hr-HR" sz="1600" dirty="0" err="1"/>
            <a:t>antidoping</a:t>
          </a:r>
          <a:r>
            <a:rPr lang="hr-HR" sz="1600" dirty="0"/>
            <a:t>, zaštita bilja</a:t>
          </a:r>
        </a:p>
        <a:p>
          <a:r>
            <a:rPr lang="pt-BR" sz="1600" dirty="0"/>
            <a:t>.primjena informatike ili nešto vezano za EU natječaje</a:t>
          </a:r>
          <a:endParaRPr lang="hr-HR" sz="1600" dirty="0"/>
        </a:p>
      </dgm:t>
    </dgm:pt>
    <dgm:pt modelId="{3EF04255-056E-4B34-A639-4CCE20102757}" type="parTrans" cxnId="{21CB2F4B-8C58-40A8-B2F7-4EFC42789199}">
      <dgm:prSet/>
      <dgm:spPr/>
      <dgm:t>
        <a:bodyPr/>
        <a:lstStyle/>
        <a:p>
          <a:endParaRPr lang="hr-HR"/>
        </a:p>
      </dgm:t>
    </dgm:pt>
    <dgm:pt modelId="{AF2145E1-327C-400E-A027-7650549BC93F}" type="sibTrans" cxnId="{21CB2F4B-8C58-40A8-B2F7-4EFC42789199}">
      <dgm:prSet/>
      <dgm:spPr/>
      <dgm:t>
        <a:bodyPr/>
        <a:lstStyle/>
        <a:p>
          <a:endParaRPr lang="hr-HR"/>
        </a:p>
      </dgm:t>
    </dgm:pt>
    <dgm:pt modelId="{9BC548C2-2D80-4D15-A371-F801ADDF88C2}" type="pres">
      <dgm:prSet presAssocID="{D0D0E7B0-5D4D-49D3-B304-0541D4D9978E}" presName="vert0" presStyleCnt="0">
        <dgm:presLayoutVars>
          <dgm:dir/>
          <dgm:animOne val="branch"/>
          <dgm:animLvl val="lvl"/>
        </dgm:presLayoutVars>
      </dgm:prSet>
      <dgm:spPr/>
    </dgm:pt>
    <dgm:pt modelId="{ED980A18-C785-4E63-AC5F-AB9486E7E915}" type="pres">
      <dgm:prSet presAssocID="{5B27F01E-FFE6-448A-9926-A503907B9221}" presName="thickLine" presStyleLbl="alignNode1" presStyleIdx="0" presStyleCnt="1"/>
      <dgm:spPr/>
    </dgm:pt>
    <dgm:pt modelId="{0EC6C286-0E04-41F3-8928-EDAEFDC110DB}" type="pres">
      <dgm:prSet presAssocID="{5B27F01E-FFE6-448A-9926-A503907B9221}" presName="horz1" presStyleCnt="0"/>
      <dgm:spPr/>
    </dgm:pt>
    <dgm:pt modelId="{8E783301-139E-4CC7-8F56-A1089333CE4B}" type="pres">
      <dgm:prSet presAssocID="{5B27F01E-FFE6-448A-9926-A503907B9221}" presName="tx1" presStyleLbl="revTx" presStyleIdx="0" presStyleCnt="3"/>
      <dgm:spPr/>
    </dgm:pt>
    <dgm:pt modelId="{1A5C585F-C536-4B00-9686-5C30D2D77E5B}" type="pres">
      <dgm:prSet presAssocID="{5B27F01E-FFE6-448A-9926-A503907B9221}" presName="vert1" presStyleCnt="0"/>
      <dgm:spPr/>
    </dgm:pt>
    <dgm:pt modelId="{45344C89-C711-474C-97E1-C5AC8CFCF6D9}" type="pres">
      <dgm:prSet presAssocID="{5F2BE3B9-DC03-4EFE-8559-B6E59D3B94AD}" presName="vertSpace2a" presStyleCnt="0"/>
      <dgm:spPr/>
    </dgm:pt>
    <dgm:pt modelId="{CD8A57DF-47F1-4B51-B515-47F482696730}" type="pres">
      <dgm:prSet presAssocID="{5F2BE3B9-DC03-4EFE-8559-B6E59D3B94AD}" presName="horz2" presStyleCnt="0"/>
      <dgm:spPr/>
    </dgm:pt>
    <dgm:pt modelId="{93646AA4-C024-4502-8A72-C4ADA8FA7B38}" type="pres">
      <dgm:prSet presAssocID="{5F2BE3B9-DC03-4EFE-8559-B6E59D3B94AD}" presName="horzSpace2" presStyleCnt="0"/>
      <dgm:spPr/>
    </dgm:pt>
    <dgm:pt modelId="{E1A047EC-1A6C-4588-A01B-4C8340D3F18C}" type="pres">
      <dgm:prSet presAssocID="{5F2BE3B9-DC03-4EFE-8559-B6E59D3B94AD}" presName="tx2" presStyleLbl="revTx" presStyleIdx="1" presStyleCnt="3" custScaleY="119275"/>
      <dgm:spPr/>
    </dgm:pt>
    <dgm:pt modelId="{917EF7A7-EF90-437E-9231-D113C4F663D1}" type="pres">
      <dgm:prSet presAssocID="{5F2BE3B9-DC03-4EFE-8559-B6E59D3B94AD}" presName="vert2" presStyleCnt="0"/>
      <dgm:spPr/>
    </dgm:pt>
    <dgm:pt modelId="{5F70A392-9937-459F-92CA-E97513843B12}" type="pres">
      <dgm:prSet presAssocID="{5F2BE3B9-DC03-4EFE-8559-B6E59D3B94AD}" presName="thinLine2b" presStyleLbl="callout" presStyleIdx="0" presStyleCnt="2"/>
      <dgm:spPr/>
    </dgm:pt>
    <dgm:pt modelId="{874CA765-7414-4218-9118-B6E9A0664AAA}" type="pres">
      <dgm:prSet presAssocID="{5F2BE3B9-DC03-4EFE-8559-B6E59D3B94AD}" presName="vertSpace2b" presStyleCnt="0"/>
      <dgm:spPr/>
    </dgm:pt>
    <dgm:pt modelId="{1686510D-6BED-477D-A816-2283B8A31D13}" type="pres">
      <dgm:prSet presAssocID="{66066326-31CD-44F1-9982-FB318C2E3923}" presName="horz2" presStyleCnt="0"/>
      <dgm:spPr/>
    </dgm:pt>
    <dgm:pt modelId="{1B6303F7-734E-40EE-A7FC-A7435756CBD0}" type="pres">
      <dgm:prSet presAssocID="{66066326-31CD-44F1-9982-FB318C2E3923}" presName="horzSpace2" presStyleCnt="0"/>
      <dgm:spPr/>
    </dgm:pt>
    <dgm:pt modelId="{357750B8-A7AB-4509-9897-8334D198CB9F}" type="pres">
      <dgm:prSet presAssocID="{66066326-31CD-44F1-9982-FB318C2E3923}" presName="tx2" presStyleLbl="revTx" presStyleIdx="2" presStyleCnt="3" custScaleY="117670"/>
      <dgm:spPr/>
    </dgm:pt>
    <dgm:pt modelId="{D225ADBA-1E92-4243-9188-D871A98765BA}" type="pres">
      <dgm:prSet presAssocID="{66066326-31CD-44F1-9982-FB318C2E3923}" presName="vert2" presStyleCnt="0"/>
      <dgm:spPr/>
    </dgm:pt>
    <dgm:pt modelId="{8D567E7E-0080-48AA-A066-CDA0D21A67B2}" type="pres">
      <dgm:prSet presAssocID="{66066326-31CD-44F1-9982-FB318C2E3923}" presName="thinLine2b" presStyleLbl="callout" presStyleIdx="1" presStyleCnt="2"/>
      <dgm:spPr/>
    </dgm:pt>
    <dgm:pt modelId="{A63507F1-CC83-4D4E-B524-5E1ABCFFD3F2}" type="pres">
      <dgm:prSet presAssocID="{66066326-31CD-44F1-9982-FB318C2E3923}" presName="vertSpace2b" presStyleCnt="0"/>
      <dgm:spPr/>
    </dgm:pt>
  </dgm:ptLst>
  <dgm:cxnLst>
    <dgm:cxn modelId="{30D1E920-9C07-4938-8C22-B68DCEC56F2F}" type="presOf" srcId="{5F2BE3B9-DC03-4EFE-8559-B6E59D3B94AD}" destId="{E1A047EC-1A6C-4588-A01B-4C8340D3F18C}" srcOrd="0" destOrd="0" presId="urn:microsoft.com/office/officeart/2008/layout/LinedList"/>
    <dgm:cxn modelId="{4A81F15B-C1E5-407B-BA15-0067D25AE984}" type="presOf" srcId="{5B27F01E-FFE6-448A-9926-A503907B9221}" destId="{8E783301-139E-4CC7-8F56-A1089333CE4B}" srcOrd="0" destOrd="0" presId="urn:microsoft.com/office/officeart/2008/layout/LinedList"/>
    <dgm:cxn modelId="{21CB2F4B-8C58-40A8-B2F7-4EFC42789199}" srcId="{5B27F01E-FFE6-448A-9926-A503907B9221}" destId="{5F2BE3B9-DC03-4EFE-8559-B6E59D3B94AD}" srcOrd="0" destOrd="0" parTransId="{3EF04255-056E-4B34-A639-4CCE20102757}" sibTransId="{AF2145E1-327C-400E-A027-7650549BC93F}"/>
    <dgm:cxn modelId="{4D569D7B-E359-4132-AC44-8D82CA12C033}" type="presOf" srcId="{D0D0E7B0-5D4D-49D3-B304-0541D4D9978E}" destId="{9BC548C2-2D80-4D15-A371-F801ADDF88C2}" srcOrd="0" destOrd="0" presId="urn:microsoft.com/office/officeart/2008/layout/LinedList"/>
    <dgm:cxn modelId="{B9957BB1-CBFB-4CA5-9D78-41D50B783270}" srcId="{D0D0E7B0-5D4D-49D3-B304-0541D4D9978E}" destId="{5B27F01E-FFE6-448A-9926-A503907B9221}" srcOrd="0" destOrd="0" parTransId="{12452E04-8ABD-4856-B694-6F4FA2CFCC50}" sibTransId="{4EA154BF-2BE5-4994-A75C-8AEAFB06F411}"/>
    <dgm:cxn modelId="{211629D3-70A6-4C27-8D8B-F1B6C9092E71}" srcId="{5B27F01E-FFE6-448A-9926-A503907B9221}" destId="{66066326-31CD-44F1-9982-FB318C2E3923}" srcOrd="1" destOrd="0" parTransId="{FF1423F5-4682-4921-BD36-188204A5886F}" sibTransId="{0787D2BF-1986-43F7-A075-DCCF6F45FC87}"/>
    <dgm:cxn modelId="{D18948DB-1C17-4FC8-9986-41EFA6DA5726}" type="presOf" srcId="{66066326-31CD-44F1-9982-FB318C2E3923}" destId="{357750B8-A7AB-4509-9897-8334D198CB9F}" srcOrd="0" destOrd="0" presId="urn:microsoft.com/office/officeart/2008/layout/LinedList"/>
    <dgm:cxn modelId="{D7994DC3-1CFF-48A5-B603-A9ECB389B5E6}" type="presParOf" srcId="{9BC548C2-2D80-4D15-A371-F801ADDF88C2}" destId="{ED980A18-C785-4E63-AC5F-AB9486E7E915}" srcOrd="0" destOrd="0" presId="urn:microsoft.com/office/officeart/2008/layout/LinedList"/>
    <dgm:cxn modelId="{998B1984-EA7A-4BBC-8B48-016BDE17796B}" type="presParOf" srcId="{9BC548C2-2D80-4D15-A371-F801ADDF88C2}" destId="{0EC6C286-0E04-41F3-8928-EDAEFDC110DB}" srcOrd="1" destOrd="0" presId="urn:microsoft.com/office/officeart/2008/layout/LinedList"/>
    <dgm:cxn modelId="{60F5DE55-F8F8-4AE1-880B-759731C08D00}" type="presParOf" srcId="{0EC6C286-0E04-41F3-8928-EDAEFDC110DB}" destId="{8E783301-139E-4CC7-8F56-A1089333CE4B}" srcOrd="0" destOrd="0" presId="urn:microsoft.com/office/officeart/2008/layout/LinedList"/>
    <dgm:cxn modelId="{E5EB92DB-F9C8-4913-8CFC-817F946D7E31}" type="presParOf" srcId="{0EC6C286-0E04-41F3-8928-EDAEFDC110DB}" destId="{1A5C585F-C536-4B00-9686-5C30D2D77E5B}" srcOrd="1" destOrd="0" presId="urn:microsoft.com/office/officeart/2008/layout/LinedList"/>
    <dgm:cxn modelId="{5C6E4502-BD5E-419D-B110-8D555A9CED22}" type="presParOf" srcId="{1A5C585F-C536-4B00-9686-5C30D2D77E5B}" destId="{45344C89-C711-474C-97E1-C5AC8CFCF6D9}" srcOrd="0" destOrd="0" presId="urn:microsoft.com/office/officeart/2008/layout/LinedList"/>
    <dgm:cxn modelId="{95347FDB-A195-4A99-95A4-B42E7B61814F}" type="presParOf" srcId="{1A5C585F-C536-4B00-9686-5C30D2D77E5B}" destId="{CD8A57DF-47F1-4B51-B515-47F482696730}" srcOrd="1" destOrd="0" presId="urn:microsoft.com/office/officeart/2008/layout/LinedList"/>
    <dgm:cxn modelId="{44236EA3-8E1D-4196-8FCE-6B84D93037F9}" type="presParOf" srcId="{CD8A57DF-47F1-4B51-B515-47F482696730}" destId="{93646AA4-C024-4502-8A72-C4ADA8FA7B38}" srcOrd="0" destOrd="0" presId="urn:microsoft.com/office/officeart/2008/layout/LinedList"/>
    <dgm:cxn modelId="{C8954D11-D68A-4B78-B165-BCFB32852FAC}" type="presParOf" srcId="{CD8A57DF-47F1-4B51-B515-47F482696730}" destId="{E1A047EC-1A6C-4588-A01B-4C8340D3F18C}" srcOrd="1" destOrd="0" presId="urn:microsoft.com/office/officeart/2008/layout/LinedList"/>
    <dgm:cxn modelId="{C154D725-5452-4587-B465-D7D0EC6A4F54}" type="presParOf" srcId="{CD8A57DF-47F1-4B51-B515-47F482696730}" destId="{917EF7A7-EF90-437E-9231-D113C4F663D1}" srcOrd="2" destOrd="0" presId="urn:microsoft.com/office/officeart/2008/layout/LinedList"/>
    <dgm:cxn modelId="{566DCB4D-EF6F-4CFF-8480-F3A9084ED9EE}" type="presParOf" srcId="{1A5C585F-C536-4B00-9686-5C30D2D77E5B}" destId="{5F70A392-9937-459F-92CA-E97513843B12}" srcOrd="2" destOrd="0" presId="urn:microsoft.com/office/officeart/2008/layout/LinedList"/>
    <dgm:cxn modelId="{E6549916-87B0-4276-B809-9E6EEFAA2C00}" type="presParOf" srcId="{1A5C585F-C536-4B00-9686-5C30D2D77E5B}" destId="{874CA765-7414-4218-9118-B6E9A0664AAA}" srcOrd="3" destOrd="0" presId="urn:microsoft.com/office/officeart/2008/layout/LinedList"/>
    <dgm:cxn modelId="{A7B2FB02-4472-458E-A808-693038D646F9}" type="presParOf" srcId="{1A5C585F-C536-4B00-9686-5C30D2D77E5B}" destId="{1686510D-6BED-477D-A816-2283B8A31D13}" srcOrd="4" destOrd="0" presId="urn:microsoft.com/office/officeart/2008/layout/LinedList"/>
    <dgm:cxn modelId="{42D08FDD-3ED0-4302-9351-92725FB35EC6}" type="presParOf" srcId="{1686510D-6BED-477D-A816-2283B8A31D13}" destId="{1B6303F7-734E-40EE-A7FC-A7435756CBD0}" srcOrd="0" destOrd="0" presId="urn:microsoft.com/office/officeart/2008/layout/LinedList"/>
    <dgm:cxn modelId="{6E29DD42-D1CE-438D-A637-204E8237CF44}" type="presParOf" srcId="{1686510D-6BED-477D-A816-2283B8A31D13}" destId="{357750B8-A7AB-4509-9897-8334D198CB9F}" srcOrd="1" destOrd="0" presId="urn:microsoft.com/office/officeart/2008/layout/LinedList"/>
    <dgm:cxn modelId="{D38344D2-9BDB-45F8-995A-BC9E3EF8D2CD}" type="presParOf" srcId="{1686510D-6BED-477D-A816-2283B8A31D13}" destId="{D225ADBA-1E92-4243-9188-D871A98765BA}" srcOrd="2" destOrd="0" presId="urn:microsoft.com/office/officeart/2008/layout/LinedList"/>
    <dgm:cxn modelId="{D001D798-DB03-4F3A-A895-0544391649BB}" type="presParOf" srcId="{1A5C585F-C536-4B00-9686-5C30D2D77E5B}" destId="{8D567E7E-0080-48AA-A066-CDA0D21A67B2}" srcOrd="5" destOrd="0" presId="urn:microsoft.com/office/officeart/2008/layout/LinedList"/>
    <dgm:cxn modelId="{DAF7D036-7A0A-4FCF-89AF-C027C0A3FF0E}" type="presParOf" srcId="{1A5C585F-C536-4B00-9686-5C30D2D77E5B}" destId="{A63507F1-CC83-4D4E-B524-5E1ABCFFD3F2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0D0E7B0-5D4D-49D3-B304-0541D4D997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B27F01E-FFE6-448A-9926-A503907B9221}">
      <dgm:prSet phldrT="[Tekst]" custT="1"/>
      <dgm:spPr/>
      <dgm:t>
        <a:bodyPr/>
        <a:lstStyle/>
        <a:p>
          <a:pPr algn="ctr"/>
          <a:r>
            <a:rPr lang="hr-HR" sz="2800" dirty="0"/>
            <a:t>MUP</a:t>
          </a:r>
        </a:p>
      </dgm:t>
    </dgm:pt>
    <dgm:pt modelId="{12452E04-8ABD-4856-B694-6F4FA2CFCC50}" type="parTrans" cxnId="{B9957BB1-CBFB-4CA5-9D78-41D50B783270}">
      <dgm:prSet/>
      <dgm:spPr/>
      <dgm:t>
        <a:bodyPr/>
        <a:lstStyle/>
        <a:p>
          <a:endParaRPr lang="hr-HR"/>
        </a:p>
      </dgm:t>
    </dgm:pt>
    <dgm:pt modelId="{4EA154BF-2BE5-4994-A75C-8AEAFB06F411}" type="sibTrans" cxnId="{B9957BB1-CBFB-4CA5-9D78-41D50B783270}">
      <dgm:prSet/>
      <dgm:spPr/>
      <dgm:t>
        <a:bodyPr/>
        <a:lstStyle/>
        <a:p>
          <a:endParaRPr lang="hr-HR"/>
        </a:p>
      </dgm:t>
    </dgm:pt>
    <dgm:pt modelId="{66066326-31CD-44F1-9982-FB318C2E3923}">
      <dgm:prSet custT="1"/>
      <dgm:spPr/>
      <dgm:t>
        <a:bodyPr/>
        <a:lstStyle/>
        <a:p>
          <a:r>
            <a:rPr lang="hr-HR" sz="1600" b="0" i="0" u="none" dirty="0"/>
            <a:t> Internet trgovina i drugi alati. </a:t>
          </a:r>
        </a:p>
        <a:p>
          <a:endParaRPr lang="hr-HR" sz="1600" b="0" i="0" u="none" dirty="0">
            <a:latin typeface="+mj-lt"/>
          </a:endParaRPr>
        </a:p>
        <a:p>
          <a:endParaRPr lang="pl-PL" sz="1600" dirty="0">
            <a:latin typeface="+mj-lt"/>
          </a:endParaRPr>
        </a:p>
      </dgm:t>
    </dgm:pt>
    <dgm:pt modelId="{FF1423F5-4682-4921-BD36-188204A5886F}" type="parTrans" cxnId="{211629D3-70A6-4C27-8D8B-F1B6C9092E71}">
      <dgm:prSet/>
      <dgm:spPr/>
      <dgm:t>
        <a:bodyPr/>
        <a:lstStyle/>
        <a:p>
          <a:endParaRPr lang="hr-HR"/>
        </a:p>
      </dgm:t>
    </dgm:pt>
    <dgm:pt modelId="{0787D2BF-1986-43F7-A075-DCCF6F45FC87}" type="sibTrans" cxnId="{211629D3-70A6-4C27-8D8B-F1B6C9092E71}">
      <dgm:prSet/>
      <dgm:spPr/>
      <dgm:t>
        <a:bodyPr/>
        <a:lstStyle/>
        <a:p>
          <a:endParaRPr lang="hr-HR"/>
        </a:p>
      </dgm:t>
    </dgm:pt>
    <dgm:pt modelId="{5F2BE3B9-DC03-4EFE-8559-B6E59D3B94AD}">
      <dgm:prSet custT="1"/>
      <dgm:spPr/>
      <dgm:t>
        <a:bodyPr/>
        <a:lstStyle/>
        <a:p>
          <a:r>
            <a:rPr lang="hr-HR" sz="1600" b="0" i="0" u="none" dirty="0"/>
            <a:t>ELEKTRONIČKA PISMENOST, USAVRŠAVANJE STRANIH JEZIKA I SL.</a:t>
          </a:r>
        </a:p>
        <a:p>
          <a:r>
            <a:rPr lang="nn-NO" sz="1600" b="0" i="0" u="none" dirty="0"/>
            <a:t>Poslovno odlučivanje poslovna informatika, sustavi kvalitete i sl.</a:t>
          </a:r>
          <a:endParaRPr lang="hr-HR" sz="1600" b="0" i="0" u="none" dirty="0"/>
        </a:p>
      </dgm:t>
    </dgm:pt>
    <dgm:pt modelId="{3EF04255-056E-4B34-A639-4CCE20102757}" type="parTrans" cxnId="{21CB2F4B-8C58-40A8-B2F7-4EFC42789199}">
      <dgm:prSet/>
      <dgm:spPr/>
      <dgm:t>
        <a:bodyPr/>
        <a:lstStyle/>
        <a:p>
          <a:endParaRPr lang="hr-HR"/>
        </a:p>
      </dgm:t>
    </dgm:pt>
    <dgm:pt modelId="{AF2145E1-327C-400E-A027-7650549BC93F}" type="sibTrans" cxnId="{21CB2F4B-8C58-40A8-B2F7-4EFC42789199}">
      <dgm:prSet/>
      <dgm:spPr/>
      <dgm:t>
        <a:bodyPr/>
        <a:lstStyle/>
        <a:p>
          <a:endParaRPr lang="hr-HR"/>
        </a:p>
      </dgm:t>
    </dgm:pt>
    <dgm:pt modelId="{7CFBCB12-324C-42B5-AE4B-F368849238F9}">
      <dgm:prSet custT="1"/>
      <dgm:spPr/>
      <dgm:t>
        <a:bodyPr/>
        <a:lstStyle/>
        <a:p>
          <a:r>
            <a:rPr lang="hr-HR" sz="1600" dirty="0"/>
            <a:t>Računovodstvo, prodaja i komunikacija</a:t>
          </a:r>
        </a:p>
        <a:p>
          <a:r>
            <a:rPr lang="hr-HR" sz="1600" dirty="0"/>
            <a:t>Održivo poslovanje</a:t>
          </a:r>
        </a:p>
        <a:p>
          <a:r>
            <a:rPr lang="hr-HR" sz="1600" dirty="0"/>
            <a:t>Uvozno poslovanje</a:t>
          </a:r>
        </a:p>
      </dgm:t>
    </dgm:pt>
    <dgm:pt modelId="{949EB6C4-A01C-48B6-B209-1DAB8F76305B}" type="parTrans" cxnId="{50EEE211-6096-4E87-BB97-24F6FFB10CAF}">
      <dgm:prSet/>
      <dgm:spPr/>
      <dgm:t>
        <a:bodyPr/>
        <a:lstStyle/>
        <a:p>
          <a:endParaRPr lang="hr-HR"/>
        </a:p>
      </dgm:t>
    </dgm:pt>
    <dgm:pt modelId="{35FFC926-EEDA-4097-98A4-7ED47EDBC50A}" type="sibTrans" cxnId="{50EEE211-6096-4E87-BB97-24F6FFB10CAF}">
      <dgm:prSet/>
      <dgm:spPr/>
      <dgm:t>
        <a:bodyPr/>
        <a:lstStyle/>
        <a:p>
          <a:endParaRPr lang="hr-HR"/>
        </a:p>
      </dgm:t>
    </dgm:pt>
    <dgm:pt modelId="{9BC548C2-2D80-4D15-A371-F801ADDF88C2}" type="pres">
      <dgm:prSet presAssocID="{D0D0E7B0-5D4D-49D3-B304-0541D4D9978E}" presName="vert0" presStyleCnt="0">
        <dgm:presLayoutVars>
          <dgm:dir/>
          <dgm:animOne val="branch"/>
          <dgm:animLvl val="lvl"/>
        </dgm:presLayoutVars>
      </dgm:prSet>
      <dgm:spPr/>
    </dgm:pt>
    <dgm:pt modelId="{ED980A18-C785-4E63-AC5F-AB9486E7E915}" type="pres">
      <dgm:prSet presAssocID="{5B27F01E-FFE6-448A-9926-A503907B9221}" presName="thickLine" presStyleLbl="alignNode1" presStyleIdx="0" presStyleCnt="1"/>
      <dgm:spPr/>
    </dgm:pt>
    <dgm:pt modelId="{0EC6C286-0E04-41F3-8928-EDAEFDC110DB}" type="pres">
      <dgm:prSet presAssocID="{5B27F01E-FFE6-448A-9926-A503907B9221}" presName="horz1" presStyleCnt="0"/>
      <dgm:spPr/>
    </dgm:pt>
    <dgm:pt modelId="{8E783301-139E-4CC7-8F56-A1089333CE4B}" type="pres">
      <dgm:prSet presAssocID="{5B27F01E-FFE6-448A-9926-A503907B9221}" presName="tx1" presStyleLbl="revTx" presStyleIdx="0" presStyleCnt="4"/>
      <dgm:spPr/>
    </dgm:pt>
    <dgm:pt modelId="{1A5C585F-C536-4B00-9686-5C30D2D77E5B}" type="pres">
      <dgm:prSet presAssocID="{5B27F01E-FFE6-448A-9926-A503907B9221}" presName="vert1" presStyleCnt="0"/>
      <dgm:spPr/>
    </dgm:pt>
    <dgm:pt modelId="{45344C89-C711-474C-97E1-C5AC8CFCF6D9}" type="pres">
      <dgm:prSet presAssocID="{5F2BE3B9-DC03-4EFE-8559-B6E59D3B94AD}" presName="vertSpace2a" presStyleCnt="0"/>
      <dgm:spPr/>
    </dgm:pt>
    <dgm:pt modelId="{CD8A57DF-47F1-4B51-B515-47F482696730}" type="pres">
      <dgm:prSet presAssocID="{5F2BE3B9-DC03-4EFE-8559-B6E59D3B94AD}" presName="horz2" presStyleCnt="0"/>
      <dgm:spPr/>
    </dgm:pt>
    <dgm:pt modelId="{93646AA4-C024-4502-8A72-C4ADA8FA7B38}" type="pres">
      <dgm:prSet presAssocID="{5F2BE3B9-DC03-4EFE-8559-B6E59D3B94AD}" presName="horzSpace2" presStyleCnt="0"/>
      <dgm:spPr/>
    </dgm:pt>
    <dgm:pt modelId="{E1A047EC-1A6C-4588-A01B-4C8340D3F18C}" type="pres">
      <dgm:prSet presAssocID="{5F2BE3B9-DC03-4EFE-8559-B6E59D3B94AD}" presName="tx2" presStyleLbl="revTx" presStyleIdx="1" presStyleCnt="4" custScaleY="119275"/>
      <dgm:spPr/>
    </dgm:pt>
    <dgm:pt modelId="{917EF7A7-EF90-437E-9231-D113C4F663D1}" type="pres">
      <dgm:prSet presAssocID="{5F2BE3B9-DC03-4EFE-8559-B6E59D3B94AD}" presName="vert2" presStyleCnt="0"/>
      <dgm:spPr/>
    </dgm:pt>
    <dgm:pt modelId="{5F70A392-9937-459F-92CA-E97513843B12}" type="pres">
      <dgm:prSet presAssocID="{5F2BE3B9-DC03-4EFE-8559-B6E59D3B94AD}" presName="thinLine2b" presStyleLbl="callout" presStyleIdx="0" presStyleCnt="3"/>
      <dgm:spPr/>
    </dgm:pt>
    <dgm:pt modelId="{874CA765-7414-4218-9118-B6E9A0664AAA}" type="pres">
      <dgm:prSet presAssocID="{5F2BE3B9-DC03-4EFE-8559-B6E59D3B94AD}" presName="vertSpace2b" presStyleCnt="0"/>
      <dgm:spPr/>
    </dgm:pt>
    <dgm:pt modelId="{3CB8C714-084B-402B-B602-5267CC2B89DC}" type="pres">
      <dgm:prSet presAssocID="{7CFBCB12-324C-42B5-AE4B-F368849238F9}" presName="horz2" presStyleCnt="0"/>
      <dgm:spPr/>
    </dgm:pt>
    <dgm:pt modelId="{3B0ED65C-2BF1-48F4-91D6-3FE12A9665AD}" type="pres">
      <dgm:prSet presAssocID="{7CFBCB12-324C-42B5-AE4B-F368849238F9}" presName="horzSpace2" presStyleCnt="0"/>
      <dgm:spPr/>
    </dgm:pt>
    <dgm:pt modelId="{CB5EE0BA-ABAC-4BBD-92C8-05857CA76685}" type="pres">
      <dgm:prSet presAssocID="{7CFBCB12-324C-42B5-AE4B-F368849238F9}" presName="tx2" presStyleLbl="revTx" presStyleIdx="2" presStyleCnt="4"/>
      <dgm:spPr/>
    </dgm:pt>
    <dgm:pt modelId="{25ABBB1A-AF6A-4029-8056-F3E03C64573A}" type="pres">
      <dgm:prSet presAssocID="{7CFBCB12-324C-42B5-AE4B-F368849238F9}" presName="vert2" presStyleCnt="0"/>
      <dgm:spPr/>
    </dgm:pt>
    <dgm:pt modelId="{88B8D81C-9EBD-460B-A382-9DE6D989C0D0}" type="pres">
      <dgm:prSet presAssocID="{7CFBCB12-324C-42B5-AE4B-F368849238F9}" presName="thinLine2b" presStyleLbl="callout" presStyleIdx="1" presStyleCnt="3"/>
      <dgm:spPr/>
    </dgm:pt>
    <dgm:pt modelId="{A5649D48-0138-4532-90D8-3B037503F8C4}" type="pres">
      <dgm:prSet presAssocID="{7CFBCB12-324C-42B5-AE4B-F368849238F9}" presName="vertSpace2b" presStyleCnt="0"/>
      <dgm:spPr/>
    </dgm:pt>
    <dgm:pt modelId="{1686510D-6BED-477D-A816-2283B8A31D13}" type="pres">
      <dgm:prSet presAssocID="{66066326-31CD-44F1-9982-FB318C2E3923}" presName="horz2" presStyleCnt="0"/>
      <dgm:spPr/>
    </dgm:pt>
    <dgm:pt modelId="{1B6303F7-734E-40EE-A7FC-A7435756CBD0}" type="pres">
      <dgm:prSet presAssocID="{66066326-31CD-44F1-9982-FB318C2E3923}" presName="horzSpace2" presStyleCnt="0"/>
      <dgm:spPr/>
    </dgm:pt>
    <dgm:pt modelId="{357750B8-A7AB-4509-9897-8334D198CB9F}" type="pres">
      <dgm:prSet presAssocID="{66066326-31CD-44F1-9982-FB318C2E3923}" presName="tx2" presStyleLbl="revTx" presStyleIdx="3" presStyleCnt="4" custScaleY="53720"/>
      <dgm:spPr/>
    </dgm:pt>
    <dgm:pt modelId="{D225ADBA-1E92-4243-9188-D871A98765BA}" type="pres">
      <dgm:prSet presAssocID="{66066326-31CD-44F1-9982-FB318C2E3923}" presName="vert2" presStyleCnt="0"/>
      <dgm:spPr/>
    </dgm:pt>
    <dgm:pt modelId="{8D567E7E-0080-48AA-A066-CDA0D21A67B2}" type="pres">
      <dgm:prSet presAssocID="{66066326-31CD-44F1-9982-FB318C2E3923}" presName="thinLine2b" presStyleLbl="callout" presStyleIdx="2" presStyleCnt="3"/>
      <dgm:spPr/>
    </dgm:pt>
    <dgm:pt modelId="{A63507F1-CC83-4D4E-B524-5E1ABCFFD3F2}" type="pres">
      <dgm:prSet presAssocID="{66066326-31CD-44F1-9982-FB318C2E3923}" presName="vertSpace2b" presStyleCnt="0"/>
      <dgm:spPr/>
    </dgm:pt>
  </dgm:ptLst>
  <dgm:cxnLst>
    <dgm:cxn modelId="{50EEE211-6096-4E87-BB97-24F6FFB10CAF}" srcId="{5B27F01E-FFE6-448A-9926-A503907B9221}" destId="{7CFBCB12-324C-42B5-AE4B-F368849238F9}" srcOrd="1" destOrd="0" parTransId="{949EB6C4-A01C-48B6-B209-1DAB8F76305B}" sibTransId="{35FFC926-EEDA-4097-98A4-7ED47EDBC50A}"/>
    <dgm:cxn modelId="{30D1E920-9C07-4938-8C22-B68DCEC56F2F}" type="presOf" srcId="{5F2BE3B9-DC03-4EFE-8559-B6E59D3B94AD}" destId="{E1A047EC-1A6C-4588-A01B-4C8340D3F18C}" srcOrd="0" destOrd="0" presId="urn:microsoft.com/office/officeart/2008/layout/LinedList"/>
    <dgm:cxn modelId="{29052131-41EB-4605-8D4F-888130FAF1F7}" type="presOf" srcId="{7CFBCB12-324C-42B5-AE4B-F368849238F9}" destId="{CB5EE0BA-ABAC-4BBD-92C8-05857CA76685}" srcOrd="0" destOrd="0" presId="urn:microsoft.com/office/officeart/2008/layout/LinedList"/>
    <dgm:cxn modelId="{4A81F15B-C1E5-407B-BA15-0067D25AE984}" type="presOf" srcId="{5B27F01E-FFE6-448A-9926-A503907B9221}" destId="{8E783301-139E-4CC7-8F56-A1089333CE4B}" srcOrd="0" destOrd="0" presId="urn:microsoft.com/office/officeart/2008/layout/LinedList"/>
    <dgm:cxn modelId="{21CB2F4B-8C58-40A8-B2F7-4EFC42789199}" srcId="{5B27F01E-FFE6-448A-9926-A503907B9221}" destId="{5F2BE3B9-DC03-4EFE-8559-B6E59D3B94AD}" srcOrd="0" destOrd="0" parTransId="{3EF04255-056E-4B34-A639-4CCE20102757}" sibTransId="{AF2145E1-327C-400E-A027-7650549BC93F}"/>
    <dgm:cxn modelId="{4D569D7B-E359-4132-AC44-8D82CA12C033}" type="presOf" srcId="{D0D0E7B0-5D4D-49D3-B304-0541D4D9978E}" destId="{9BC548C2-2D80-4D15-A371-F801ADDF88C2}" srcOrd="0" destOrd="0" presId="urn:microsoft.com/office/officeart/2008/layout/LinedList"/>
    <dgm:cxn modelId="{B9957BB1-CBFB-4CA5-9D78-41D50B783270}" srcId="{D0D0E7B0-5D4D-49D3-B304-0541D4D9978E}" destId="{5B27F01E-FFE6-448A-9926-A503907B9221}" srcOrd="0" destOrd="0" parTransId="{12452E04-8ABD-4856-B694-6F4FA2CFCC50}" sibTransId="{4EA154BF-2BE5-4994-A75C-8AEAFB06F411}"/>
    <dgm:cxn modelId="{211629D3-70A6-4C27-8D8B-F1B6C9092E71}" srcId="{5B27F01E-FFE6-448A-9926-A503907B9221}" destId="{66066326-31CD-44F1-9982-FB318C2E3923}" srcOrd="2" destOrd="0" parTransId="{FF1423F5-4682-4921-BD36-188204A5886F}" sibTransId="{0787D2BF-1986-43F7-A075-DCCF6F45FC87}"/>
    <dgm:cxn modelId="{D18948DB-1C17-4FC8-9986-41EFA6DA5726}" type="presOf" srcId="{66066326-31CD-44F1-9982-FB318C2E3923}" destId="{357750B8-A7AB-4509-9897-8334D198CB9F}" srcOrd="0" destOrd="0" presId="urn:microsoft.com/office/officeart/2008/layout/LinedList"/>
    <dgm:cxn modelId="{D7994DC3-1CFF-48A5-B603-A9ECB389B5E6}" type="presParOf" srcId="{9BC548C2-2D80-4D15-A371-F801ADDF88C2}" destId="{ED980A18-C785-4E63-AC5F-AB9486E7E915}" srcOrd="0" destOrd="0" presId="urn:microsoft.com/office/officeart/2008/layout/LinedList"/>
    <dgm:cxn modelId="{998B1984-EA7A-4BBC-8B48-016BDE17796B}" type="presParOf" srcId="{9BC548C2-2D80-4D15-A371-F801ADDF88C2}" destId="{0EC6C286-0E04-41F3-8928-EDAEFDC110DB}" srcOrd="1" destOrd="0" presId="urn:microsoft.com/office/officeart/2008/layout/LinedList"/>
    <dgm:cxn modelId="{60F5DE55-F8F8-4AE1-880B-759731C08D00}" type="presParOf" srcId="{0EC6C286-0E04-41F3-8928-EDAEFDC110DB}" destId="{8E783301-139E-4CC7-8F56-A1089333CE4B}" srcOrd="0" destOrd="0" presId="urn:microsoft.com/office/officeart/2008/layout/LinedList"/>
    <dgm:cxn modelId="{E5EB92DB-F9C8-4913-8CFC-817F946D7E31}" type="presParOf" srcId="{0EC6C286-0E04-41F3-8928-EDAEFDC110DB}" destId="{1A5C585F-C536-4B00-9686-5C30D2D77E5B}" srcOrd="1" destOrd="0" presId="urn:microsoft.com/office/officeart/2008/layout/LinedList"/>
    <dgm:cxn modelId="{5C6E4502-BD5E-419D-B110-8D555A9CED22}" type="presParOf" srcId="{1A5C585F-C536-4B00-9686-5C30D2D77E5B}" destId="{45344C89-C711-474C-97E1-C5AC8CFCF6D9}" srcOrd="0" destOrd="0" presId="urn:microsoft.com/office/officeart/2008/layout/LinedList"/>
    <dgm:cxn modelId="{95347FDB-A195-4A99-95A4-B42E7B61814F}" type="presParOf" srcId="{1A5C585F-C536-4B00-9686-5C30D2D77E5B}" destId="{CD8A57DF-47F1-4B51-B515-47F482696730}" srcOrd="1" destOrd="0" presId="urn:microsoft.com/office/officeart/2008/layout/LinedList"/>
    <dgm:cxn modelId="{44236EA3-8E1D-4196-8FCE-6B84D93037F9}" type="presParOf" srcId="{CD8A57DF-47F1-4B51-B515-47F482696730}" destId="{93646AA4-C024-4502-8A72-C4ADA8FA7B38}" srcOrd="0" destOrd="0" presId="urn:microsoft.com/office/officeart/2008/layout/LinedList"/>
    <dgm:cxn modelId="{C8954D11-D68A-4B78-B165-BCFB32852FAC}" type="presParOf" srcId="{CD8A57DF-47F1-4B51-B515-47F482696730}" destId="{E1A047EC-1A6C-4588-A01B-4C8340D3F18C}" srcOrd="1" destOrd="0" presId="urn:microsoft.com/office/officeart/2008/layout/LinedList"/>
    <dgm:cxn modelId="{C154D725-5452-4587-B465-D7D0EC6A4F54}" type="presParOf" srcId="{CD8A57DF-47F1-4B51-B515-47F482696730}" destId="{917EF7A7-EF90-437E-9231-D113C4F663D1}" srcOrd="2" destOrd="0" presId="urn:microsoft.com/office/officeart/2008/layout/LinedList"/>
    <dgm:cxn modelId="{566DCB4D-EF6F-4CFF-8480-F3A9084ED9EE}" type="presParOf" srcId="{1A5C585F-C536-4B00-9686-5C30D2D77E5B}" destId="{5F70A392-9937-459F-92CA-E97513843B12}" srcOrd="2" destOrd="0" presId="urn:microsoft.com/office/officeart/2008/layout/LinedList"/>
    <dgm:cxn modelId="{E6549916-87B0-4276-B809-9E6EEFAA2C00}" type="presParOf" srcId="{1A5C585F-C536-4B00-9686-5C30D2D77E5B}" destId="{874CA765-7414-4218-9118-B6E9A0664AAA}" srcOrd="3" destOrd="0" presId="urn:microsoft.com/office/officeart/2008/layout/LinedList"/>
    <dgm:cxn modelId="{DF639F22-ED89-469F-A4E5-54E9CC80E58F}" type="presParOf" srcId="{1A5C585F-C536-4B00-9686-5C30D2D77E5B}" destId="{3CB8C714-084B-402B-B602-5267CC2B89DC}" srcOrd="4" destOrd="0" presId="urn:microsoft.com/office/officeart/2008/layout/LinedList"/>
    <dgm:cxn modelId="{8C940360-105D-46FE-9AF7-F088574A2DB0}" type="presParOf" srcId="{3CB8C714-084B-402B-B602-5267CC2B89DC}" destId="{3B0ED65C-2BF1-48F4-91D6-3FE12A9665AD}" srcOrd="0" destOrd="0" presId="urn:microsoft.com/office/officeart/2008/layout/LinedList"/>
    <dgm:cxn modelId="{FCC1F2CE-827F-4A83-AC45-52D7AF3FFFCC}" type="presParOf" srcId="{3CB8C714-084B-402B-B602-5267CC2B89DC}" destId="{CB5EE0BA-ABAC-4BBD-92C8-05857CA76685}" srcOrd="1" destOrd="0" presId="urn:microsoft.com/office/officeart/2008/layout/LinedList"/>
    <dgm:cxn modelId="{5474D75F-D5BB-4E78-B3B1-C524E1818D23}" type="presParOf" srcId="{3CB8C714-084B-402B-B602-5267CC2B89DC}" destId="{25ABBB1A-AF6A-4029-8056-F3E03C64573A}" srcOrd="2" destOrd="0" presId="urn:microsoft.com/office/officeart/2008/layout/LinedList"/>
    <dgm:cxn modelId="{87E11F33-B5F6-4076-8026-DF839FFBBF5C}" type="presParOf" srcId="{1A5C585F-C536-4B00-9686-5C30D2D77E5B}" destId="{88B8D81C-9EBD-460B-A382-9DE6D989C0D0}" srcOrd="5" destOrd="0" presId="urn:microsoft.com/office/officeart/2008/layout/LinedList"/>
    <dgm:cxn modelId="{72B8406B-15AE-4AD0-B0ED-CC5B1D07E658}" type="presParOf" srcId="{1A5C585F-C536-4B00-9686-5C30D2D77E5B}" destId="{A5649D48-0138-4532-90D8-3B037503F8C4}" srcOrd="6" destOrd="0" presId="urn:microsoft.com/office/officeart/2008/layout/LinedList"/>
    <dgm:cxn modelId="{A7B2FB02-4472-458E-A808-693038D646F9}" type="presParOf" srcId="{1A5C585F-C536-4B00-9686-5C30D2D77E5B}" destId="{1686510D-6BED-477D-A816-2283B8A31D13}" srcOrd="7" destOrd="0" presId="urn:microsoft.com/office/officeart/2008/layout/LinedList"/>
    <dgm:cxn modelId="{42D08FDD-3ED0-4302-9351-92725FB35EC6}" type="presParOf" srcId="{1686510D-6BED-477D-A816-2283B8A31D13}" destId="{1B6303F7-734E-40EE-A7FC-A7435756CBD0}" srcOrd="0" destOrd="0" presId="urn:microsoft.com/office/officeart/2008/layout/LinedList"/>
    <dgm:cxn modelId="{6E29DD42-D1CE-438D-A637-204E8237CF44}" type="presParOf" srcId="{1686510D-6BED-477D-A816-2283B8A31D13}" destId="{357750B8-A7AB-4509-9897-8334D198CB9F}" srcOrd="1" destOrd="0" presId="urn:microsoft.com/office/officeart/2008/layout/LinedList"/>
    <dgm:cxn modelId="{D38344D2-9BDB-45F8-995A-BC9E3EF8D2CD}" type="presParOf" srcId="{1686510D-6BED-477D-A816-2283B8A31D13}" destId="{D225ADBA-1E92-4243-9188-D871A98765BA}" srcOrd="2" destOrd="0" presId="urn:microsoft.com/office/officeart/2008/layout/LinedList"/>
    <dgm:cxn modelId="{D001D798-DB03-4F3A-A895-0544391649BB}" type="presParOf" srcId="{1A5C585F-C536-4B00-9686-5C30D2D77E5B}" destId="{8D567E7E-0080-48AA-A066-CDA0D21A67B2}" srcOrd="8" destOrd="0" presId="urn:microsoft.com/office/officeart/2008/layout/LinedList"/>
    <dgm:cxn modelId="{DAF7D036-7A0A-4FCF-89AF-C027C0A3FF0E}" type="presParOf" srcId="{1A5C585F-C536-4B00-9686-5C30D2D77E5B}" destId="{A63507F1-CC83-4D4E-B524-5E1ABCFFD3F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D0E7B0-5D4D-49D3-B304-0541D4D9978E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B27F01E-FFE6-448A-9926-A503907B9221}">
      <dgm:prSet phldrT="[Tekst]" custT="1"/>
      <dgm:spPr/>
      <dgm:t>
        <a:bodyPr/>
        <a:lstStyle/>
        <a:p>
          <a:pPr algn="ctr"/>
          <a:r>
            <a:rPr lang="hr-HR" sz="2400" dirty="0"/>
            <a:t>Menadžment u poljoprivredi</a:t>
          </a:r>
        </a:p>
      </dgm:t>
    </dgm:pt>
    <dgm:pt modelId="{12452E04-8ABD-4856-B694-6F4FA2CFCC50}" type="parTrans" cxnId="{B9957BB1-CBFB-4CA5-9D78-41D50B783270}">
      <dgm:prSet/>
      <dgm:spPr/>
      <dgm:t>
        <a:bodyPr/>
        <a:lstStyle/>
        <a:p>
          <a:endParaRPr lang="hr-HR"/>
        </a:p>
      </dgm:t>
    </dgm:pt>
    <dgm:pt modelId="{4EA154BF-2BE5-4994-A75C-8AEAFB06F411}" type="sibTrans" cxnId="{B9957BB1-CBFB-4CA5-9D78-41D50B783270}">
      <dgm:prSet/>
      <dgm:spPr/>
      <dgm:t>
        <a:bodyPr/>
        <a:lstStyle/>
        <a:p>
          <a:endParaRPr lang="hr-HR"/>
        </a:p>
      </dgm:t>
    </dgm:pt>
    <dgm:pt modelId="{5F2BE3B9-DC03-4EFE-8559-B6E59D3B94AD}">
      <dgm:prSet custT="1"/>
      <dgm:spPr/>
      <dgm:t>
        <a:bodyPr/>
        <a:lstStyle/>
        <a:p>
          <a:r>
            <a:rPr lang="hr-HR" sz="1600" b="0" i="0" u="none" strike="noStrike" dirty="0">
              <a:effectLst/>
              <a:latin typeface="+mj-lt"/>
            </a:rPr>
            <a:t>Žao mi je što nisam išla 2. godinu na izborni predmet ribarstvo. Kada bi ponovno bio taj predmet u mogućnosti upisati, upisala bi ga. </a:t>
          </a:r>
        </a:p>
      </dgm:t>
    </dgm:pt>
    <dgm:pt modelId="{3EF04255-056E-4B34-A639-4CCE20102757}" type="parTrans" cxnId="{21CB2F4B-8C58-40A8-B2F7-4EFC42789199}">
      <dgm:prSet/>
      <dgm:spPr/>
      <dgm:t>
        <a:bodyPr/>
        <a:lstStyle/>
        <a:p>
          <a:endParaRPr lang="hr-HR"/>
        </a:p>
      </dgm:t>
    </dgm:pt>
    <dgm:pt modelId="{AF2145E1-327C-400E-A027-7650549BC93F}" type="sibTrans" cxnId="{21CB2F4B-8C58-40A8-B2F7-4EFC42789199}">
      <dgm:prSet/>
      <dgm:spPr/>
      <dgm:t>
        <a:bodyPr/>
        <a:lstStyle/>
        <a:p>
          <a:endParaRPr lang="hr-HR"/>
        </a:p>
      </dgm:t>
    </dgm:pt>
    <dgm:pt modelId="{89BA27F9-E559-4820-982E-B563692D93DF}">
      <dgm:prSet custT="1"/>
      <dgm:spPr/>
      <dgm:t>
        <a:bodyPr/>
        <a:lstStyle/>
        <a:p>
          <a:r>
            <a:rPr lang="hr-HR" sz="1600" b="0" i="0" u="none" strike="noStrike" dirty="0">
              <a:effectLst/>
              <a:latin typeface="+mj-lt"/>
            </a:rPr>
            <a:t>Zbog prirode posla, ipak je bilo potrebno završiti diplomski studij </a:t>
          </a:r>
          <a:r>
            <a:rPr lang="hr-HR" sz="1600" b="0" i="0" u="none" strike="noStrike" dirty="0" err="1">
              <a:effectLst/>
              <a:latin typeface="+mj-lt"/>
            </a:rPr>
            <a:t>Agrobiznisa</a:t>
          </a:r>
          <a:r>
            <a:rPr lang="hr-HR" sz="1600" b="0" i="0" u="none" strike="noStrike" dirty="0">
              <a:effectLst/>
              <a:latin typeface="+mj-lt"/>
            </a:rPr>
            <a:t> i ruralnog razvitka. Predmetni studij sadrži predavanja usko vezana uz posao koji radim, dok sam na VGUK stekla stručna znanja.</a:t>
          </a:r>
          <a:endParaRPr lang="hr-HR" sz="1600" dirty="0"/>
        </a:p>
      </dgm:t>
    </dgm:pt>
    <dgm:pt modelId="{F4565D2D-DB0F-4D99-8EBC-1BCB9CCE5BBA}" type="parTrans" cxnId="{B3B2F357-A85D-4BAE-AF72-C826BBEE7FE9}">
      <dgm:prSet/>
      <dgm:spPr/>
      <dgm:t>
        <a:bodyPr/>
        <a:lstStyle/>
        <a:p>
          <a:endParaRPr lang="hr-HR"/>
        </a:p>
      </dgm:t>
    </dgm:pt>
    <dgm:pt modelId="{2C8345FA-BFEC-4699-8BE7-5C4C33DDE129}" type="sibTrans" cxnId="{B3B2F357-A85D-4BAE-AF72-C826BBEE7FE9}">
      <dgm:prSet/>
      <dgm:spPr/>
      <dgm:t>
        <a:bodyPr/>
        <a:lstStyle/>
        <a:p>
          <a:endParaRPr lang="hr-HR"/>
        </a:p>
      </dgm:t>
    </dgm:pt>
    <dgm:pt modelId="{9BC548C2-2D80-4D15-A371-F801ADDF88C2}" type="pres">
      <dgm:prSet presAssocID="{D0D0E7B0-5D4D-49D3-B304-0541D4D9978E}" presName="vert0" presStyleCnt="0">
        <dgm:presLayoutVars>
          <dgm:dir/>
          <dgm:animOne val="branch"/>
          <dgm:animLvl val="lvl"/>
        </dgm:presLayoutVars>
      </dgm:prSet>
      <dgm:spPr/>
    </dgm:pt>
    <dgm:pt modelId="{ED980A18-C785-4E63-AC5F-AB9486E7E915}" type="pres">
      <dgm:prSet presAssocID="{5B27F01E-FFE6-448A-9926-A503907B9221}" presName="thickLine" presStyleLbl="alignNode1" presStyleIdx="0" presStyleCnt="1" custLinFactNeighborX="641" custLinFactNeighborY="74528"/>
      <dgm:spPr/>
    </dgm:pt>
    <dgm:pt modelId="{0EC6C286-0E04-41F3-8928-EDAEFDC110DB}" type="pres">
      <dgm:prSet presAssocID="{5B27F01E-FFE6-448A-9926-A503907B9221}" presName="horz1" presStyleCnt="0"/>
      <dgm:spPr/>
    </dgm:pt>
    <dgm:pt modelId="{8E783301-139E-4CC7-8F56-A1089333CE4B}" type="pres">
      <dgm:prSet presAssocID="{5B27F01E-FFE6-448A-9926-A503907B9221}" presName="tx1" presStyleLbl="revTx" presStyleIdx="0" presStyleCnt="3"/>
      <dgm:spPr/>
    </dgm:pt>
    <dgm:pt modelId="{1A5C585F-C536-4B00-9686-5C30D2D77E5B}" type="pres">
      <dgm:prSet presAssocID="{5B27F01E-FFE6-448A-9926-A503907B9221}" presName="vert1" presStyleCnt="0"/>
      <dgm:spPr/>
    </dgm:pt>
    <dgm:pt modelId="{45344C89-C711-474C-97E1-C5AC8CFCF6D9}" type="pres">
      <dgm:prSet presAssocID="{5F2BE3B9-DC03-4EFE-8559-B6E59D3B94AD}" presName="vertSpace2a" presStyleCnt="0"/>
      <dgm:spPr/>
    </dgm:pt>
    <dgm:pt modelId="{CD8A57DF-47F1-4B51-B515-47F482696730}" type="pres">
      <dgm:prSet presAssocID="{5F2BE3B9-DC03-4EFE-8559-B6E59D3B94AD}" presName="horz2" presStyleCnt="0"/>
      <dgm:spPr/>
    </dgm:pt>
    <dgm:pt modelId="{93646AA4-C024-4502-8A72-C4ADA8FA7B38}" type="pres">
      <dgm:prSet presAssocID="{5F2BE3B9-DC03-4EFE-8559-B6E59D3B94AD}" presName="horzSpace2" presStyleCnt="0"/>
      <dgm:spPr/>
    </dgm:pt>
    <dgm:pt modelId="{E1A047EC-1A6C-4588-A01B-4C8340D3F18C}" type="pres">
      <dgm:prSet presAssocID="{5F2BE3B9-DC03-4EFE-8559-B6E59D3B94AD}" presName="tx2" presStyleLbl="revTx" presStyleIdx="1" presStyleCnt="3" custScaleY="119275"/>
      <dgm:spPr/>
    </dgm:pt>
    <dgm:pt modelId="{917EF7A7-EF90-437E-9231-D113C4F663D1}" type="pres">
      <dgm:prSet presAssocID="{5F2BE3B9-DC03-4EFE-8559-B6E59D3B94AD}" presName="vert2" presStyleCnt="0"/>
      <dgm:spPr/>
    </dgm:pt>
    <dgm:pt modelId="{5F70A392-9937-459F-92CA-E97513843B12}" type="pres">
      <dgm:prSet presAssocID="{5F2BE3B9-DC03-4EFE-8559-B6E59D3B94AD}" presName="thinLine2b" presStyleLbl="callout" presStyleIdx="0" presStyleCnt="2"/>
      <dgm:spPr/>
    </dgm:pt>
    <dgm:pt modelId="{874CA765-7414-4218-9118-B6E9A0664AAA}" type="pres">
      <dgm:prSet presAssocID="{5F2BE3B9-DC03-4EFE-8559-B6E59D3B94AD}" presName="vertSpace2b" presStyleCnt="0"/>
      <dgm:spPr/>
    </dgm:pt>
    <dgm:pt modelId="{8B915E36-284E-4E45-8B0A-A67983CCB57A}" type="pres">
      <dgm:prSet presAssocID="{89BA27F9-E559-4820-982E-B563692D93DF}" presName="horz2" presStyleCnt="0"/>
      <dgm:spPr/>
    </dgm:pt>
    <dgm:pt modelId="{E9E4358E-5446-41ED-B845-EFF7B213F3F1}" type="pres">
      <dgm:prSet presAssocID="{89BA27F9-E559-4820-982E-B563692D93DF}" presName="horzSpace2" presStyleCnt="0"/>
      <dgm:spPr/>
    </dgm:pt>
    <dgm:pt modelId="{EC98994B-8EBC-405C-BA52-034CA2DE1B0D}" type="pres">
      <dgm:prSet presAssocID="{89BA27F9-E559-4820-982E-B563692D93DF}" presName="tx2" presStyleLbl="revTx" presStyleIdx="2" presStyleCnt="3" custLinFactNeighborX="1069" custLinFactNeighborY="-64930"/>
      <dgm:spPr/>
    </dgm:pt>
    <dgm:pt modelId="{E4596D24-4E33-4BDE-91D6-2B5A9EEE34B1}" type="pres">
      <dgm:prSet presAssocID="{89BA27F9-E559-4820-982E-B563692D93DF}" presName="vert2" presStyleCnt="0"/>
      <dgm:spPr/>
    </dgm:pt>
    <dgm:pt modelId="{2924848F-8BA2-4B17-9F28-DC80CDDD923B}" type="pres">
      <dgm:prSet presAssocID="{89BA27F9-E559-4820-982E-B563692D93DF}" presName="thinLine2b" presStyleLbl="callout" presStyleIdx="1" presStyleCnt="2"/>
      <dgm:spPr/>
    </dgm:pt>
    <dgm:pt modelId="{9A77987E-4FC1-4AD6-B6B3-1E8CD19F3D4D}" type="pres">
      <dgm:prSet presAssocID="{89BA27F9-E559-4820-982E-B563692D93DF}" presName="vertSpace2b" presStyleCnt="0"/>
      <dgm:spPr/>
    </dgm:pt>
  </dgm:ptLst>
  <dgm:cxnLst>
    <dgm:cxn modelId="{30D1E920-9C07-4938-8C22-B68DCEC56F2F}" type="presOf" srcId="{5F2BE3B9-DC03-4EFE-8559-B6E59D3B94AD}" destId="{E1A047EC-1A6C-4588-A01B-4C8340D3F18C}" srcOrd="0" destOrd="0" presId="urn:microsoft.com/office/officeart/2008/layout/LinedList"/>
    <dgm:cxn modelId="{4A81F15B-C1E5-407B-BA15-0067D25AE984}" type="presOf" srcId="{5B27F01E-FFE6-448A-9926-A503907B9221}" destId="{8E783301-139E-4CC7-8F56-A1089333CE4B}" srcOrd="0" destOrd="0" presId="urn:microsoft.com/office/officeart/2008/layout/LinedList"/>
    <dgm:cxn modelId="{21CB2F4B-8C58-40A8-B2F7-4EFC42789199}" srcId="{5B27F01E-FFE6-448A-9926-A503907B9221}" destId="{5F2BE3B9-DC03-4EFE-8559-B6E59D3B94AD}" srcOrd="0" destOrd="0" parTransId="{3EF04255-056E-4B34-A639-4CCE20102757}" sibTransId="{AF2145E1-327C-400E-A027-7650549BC93F}"/>
    <dgm:cxn modelId="{349C2077-A0D7-40AE-926E-5F89DC6E487B}" type="presOf" srcId="{89BA27F9-E559-4820-982E-B563692D93DF}" destId="{EC98994B-8EBC-405C-BA52-034CA2DE1B0D}" srcOrd="0" destOrd="0" presId="urn:microsoft.com/office/officeart/2008/layout/LinedList"/>
    <dgm:cxn modelId="{B3B2F357-A85D-4BAE-AF72-C826BBEE7FE9}" srcId="{5B27F01E-FFE6-448A-9926-A503907B9221}" destId="{89BA27F9-E559-4820-982E-B563692D93DF}" srcOrd="1" destOrd="0" parTransId="{F4565D2D-DB0F-4D99-8EBC-1BCB9CCE5BBA}" sibTransId="{2C8345FA-BFEC-4699-8BE7-5C4C33DDE129}"/>
    <dgm:cxn modelId="{4D569D7B-E359-4132-AC44-8D82CA12C033}" type="presOf" srcId="{D0D0E7B0-5D4D-49D3-B304-0541D4D9978E}" destId="{9BC548C2-2D80-4D15-A371-F801ADDF88C2}" srcOrd="0" destOrd="0" presId="urn:microsoft.com/office/officeart/2008/layout/LinedList"/>
    <dgm:cxn modelId="{B9957BB1-CBFB-4CA5-9D78-41D50B783270}" srcId="{D0D0E7B0-5D4D-49D3-B304-0541D4D9978E}" destId="{5B27F01E-FFE6-448A-9926-A503907B9221}" srcOrd="0" destOrd="0" parTransId="{12452E04-8ABD-4856-B694-6F4FA2CFCC50}" sibTransId="{4EA154BF-2BE5-4994-A75C-8AEAFB06F411}"/>
    <dgm:cxn modelId="{D7994DC3-1CFF-48A5-B603-A9ECB389B5E6}" type="presParOf" srcId="{9BC548C2-2D80-4D15-A371-F801ADDF88C2}" destId="{ED980A18-C785-4E63-AC5F-AB9486E7E915}" srcOrd="0" destOrd="0" presId="urn:microsoft.com/office/officeart/2008/layout/LinedList"/>
    <dgm:cxn modelId="{998B1984-EA7A-4BBC-8B48-016BDE17796B}" type="presParOf" srcId="{9BC548C2-2D80-4D15-A371-F801ADDF88C2}" destId="{0EC6C286-0E04-41F3-8928-EDAEFDC110DB}" srcOrd="1" destOrd="0" presId="urn:microsoft.com/office/officeart/2008/layout/LinedList"/>
    <dgm:cxn modelId="{60F5DE55-F8F8-4AE1-880B-759731C08D00}" type="presParOf" srcId="{0EC6C286-0E04-41F3-8928-EDAEFDC110DB}" destId="{8E783301-139E-4CC7-8F56-A1089333CE4B}" srcOrd="0" destOrd="0" presId="urn:microsoft.com/office/officeart/2008/layout/LinedList"/>
    <dgm:cxn modelId="{E5EB92DB-F9C8-4913-8CFC-817F946D7E31}" type="presParOf" srcId="{0EC6C286-0E04-41F3-8928-EDAEFDC110DB}" destId="{1A5C585F-C536-4B00-9686-5C30D2D77E5B}" srcOrd="1" destOrd="0" presId="urn:microsoft.com/office/officeart/2008/layout/LinedList"/>
    <dgm:cxn modelId="{5C6E4502-BD5E-419D-B110-8D555A9CED22}" type="presParOf" srcId="{1A5C585F-C536-4B00-9686-5C30D2D77E5B}" destId="{45344C89-C711-474C-97E1-C5AC8CFCF6D9}" srcOrd="0" destOrd="0" presId="urn:microsoft.com/office/officeart/2008/layout/LinedList"/>
    <dgm:cxn modelId="{95347FDB-A195-4A99-95A4-B42E7B61814F}" type="presParOf" srcId="{1A5C585F-C536-4B00-9686-5C30D2D77E5B}" destId="{CD8A57DF-47F1-4B51-B515-47F482696730}" srcOrd="1" destOrd="0" presId="urn:microsoft.com/office/officeart/2008/layout/LinedList"/>
    <dgm:cxn modelId="{44236EA3-8E1D-4196-8FCE-6B84D93037F9}" type="presParOf" srcId="{CD8A57DF-47F1-4B51-B515-47F482696730}" destId="{93646AA4-C024-4502-8A72-C4ADA8FA7B38}" srcOrd="0" destOrd="0" presId="urn:microsoft.com/office/officeart/2008/layout/LinedList"/>
    <dgm:cxn modelId="{C8954D11-D68A-4B78-B165-BCFB32852FAC}" type="presParOf" srcId="{CD8A57DF-47F1-4B51-B515-47F482696730}" destId="{E1A047EC-1A6C-4588-A01B-4C8340D3F18C}" srcOrd="1" destOrd="0" presId="urn:microsoft.com/office/officeart/2008/layout/LinedList"/>
    <dgm:cxn modelId="{C154D725-5452-4587-B465-D7D0EC6A4F54}" type="presParOf" srcId="{CD8A57DF-47F1-4B51-B515-47F482696730}" destId="{917EF7A7-EF90-437E-9231-D113C4F663D1}" srcOrd="2" destOrd="0" presId="urn:microsoft.com/office/officeart/2008/layout/LinedList"/>
    <dgm:cxn modelId="{566DCB4D-EF6F-4CFF-8480-F3A9084ED9EE}" type="presParOf" srcId="{1A5C585F-C536-4B00-9686-5C30D2D77E5B}" destId="{5F70A392-9937-459F-92CA-E97513843B12}" srcOrd="2" destOrd="0" presId="urn:microsoft.com/office/officeart/2008/layout/LinedList"/>
    <dgm:cxn modelId="{E6549916-87B0-4276-B809-9E6EEFAA2C00}" type="presParOf" srcId="{1A5C585F-C536-4B00-9686-5C30D2D77E5B}" destId="{874CA765-7414-4218-9118-B6E9A0664AAA}" srcOrd="3" destOrd="0" presId="urn:microsoft.com/office/officeart/2008/layout/LinedList"/>
    <dgm:cxn modelId="{293CC5DE-C3F1-4E3B-A52A-5861A41EE744}" type="presParOf" srcId="{1A5C585F-C536-4B00-9686-5C30D2D77E5B}" destId="{8B915E36-284E-4E45-8B0A-A67983CCB57A}" srcOrd="4" destOrd="0" presId="urn:microsoft.com/office/officeart/2008/layout/LinedList"/>
    <dgm:cxn modelId="{F3F5F2A6-89D5-43F8-A7CA-5C63F3F8A1BF}" type="presParOf" srcId="{8B915E36-284E-4E45-8B0A-A67983CCB57A}" destId="{E9E4358E-5446-41ED-B845-EFF7B213F3F1}" srcOrd="0" destOrd="0" presId="urn:microsoft.com/office/officeart/2008/layout/LinedList"/>
    <dgm:cxn modelId="{A6FC783F-9BB8-4088-891A-A950489EFFC1}" type="presParOf" srcId="{8B915E36-284E-4E45-8B0A-A67983CCB57A}" destId="{EC98994B-8EBC-405C-BA52-034CA2DE1B0D}" srcOrd="1" destOrd="0" presId="urn:microsoft.com/office/officeart/2008/layout/LinedList"/>
    <dgm:cxn modelId="{7023FA75-8026-4A2B-A8CE-2B7D6C7F9D20}" type="presParOf" srcId="{8B915E36-284E-4E45-8B0A-A67983CCB57A}" destId="{E4596D24-4E33-4BDE-91D6-2B5A9EEE34B1}" srcOrd="2" destOrd="0" presId="urn:microsoft.com/office/officeart/2008/layout/LinedList"/>
    <dgm:cxn modelId="{B55A2D6A-EAF3-4F13-86AA-4A66816EF1FF}" type="presParOf" srcId="{1A5C585F-C536-4B00-9686-5C30D2D77E5B}" destId="{2924848F-8BA2-4B17-9F28-DC80CDDD923B}" srcOrd="5" destOrd="0" presId="urn:microsoft.com/office/officeart/2008/layout/LinedList"/>
    <dgm:cxn modelId="{BD6131DD-3A0C-4D8F-8344-51892716C0B4}" type="presParOf" srcId="{1A5C585F-C536-4B00-9686-5C30D2D77E5B}" destId="{9A77987E-4FC1-4AD6-B6B3-1E8CD19F3D4D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D0E7B0-5D4D-49D3-B304-0541D4D997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B27F01E-FFE6-448A-9926-A503907B9221}">
      <dgm:prSet phldrT="[Tekst]" custT="1"/>
      <dgm:spPr/>
      <dgm:t>
        <a:bodyPr/>
        <a:lstStyle/>
        <a:p>
          <a:pPr algn="ctr"/>
          <a:r>
            <a:rPr lang="hr-HR" sz="2800" dirty="0" err="1"/>
            <a:t>Zootehnika</a:t>
          </a:r>
          <a:endParaRPr lang="hr-HR" sz="2800" dirty="0"/>
        </a:p>
      </dgm:t>
    </dgm:pt>
    <dgm:pt modelId="{12452E04-8ABD-4856-B694-6F4FA2CFCC50}" type="parTrans" cxnId="{B9957BB1-CBFB-4CA5-9D78-41D50B783270}">
      <dgm:prSet/>
      <dgm:spPr/>
      <dgm:t>
        <a:bodyPr/>
        <a:lstStyle/>
        <a:p>
          <a:endParaRPr lang="hr-HR"/>
        </a:p>
      </dgm:t>
    </dgm:pt>
    <dgm:pt modelId="{4EA154BF-2BE5-4994-A75C-8AEAFB06F411}" type="sibTrans" cxnId="{B9957BB1-CBFB-4CA5-9D78-41D50B783270}">
      <dgm:prSet/>
      <dgm:spPr/>
      <dgm:t>
        <a:bodyPr/>
        <a:lstStyle/>
        <a:p>
          <a:endParaRPr lang="hr-HR"/>
        </a:p>
      </dgm:t>
    </dgm:pt>
    <dgm:pt modelId="{5F2BE3B9-DC03-4EFE-8559-B6E59D3B94AD}">
      <dgm:prSet custT="1"/>
      <dgm:spPr/>
      <dgm:t>
        <a:bodyPr/>
        <a:lstStyle/>
        <a:p>
          <a:r>
            <a:rPr lang="hr-HR" sz="1600" b="0" i="0" u="none" strike="noStrike" dirty="0">
              <a:solidFill>
                <a:srgbClr val="000000"/>
              </a:solidFill>
              <a:effectLst/>
              <a:latin typeface="+mj-lt"/>
            </a:rPr>
            <a:t>Vještine koje nisu vezane uz moj studij ali su u opisu posla koji radim. Vještine koje bi bile vezane uz ekonomski fakultet (iako sam bila iznenađena koliko sam znanja imala obzirom da radim na sasvim drugom području).</a:t>
          </a:r>
          <a:endParaRPr lang="hr-HR" sz="1600" dirty="0"/>
        </a:p>
      </dgm:t>
    </dgm:pt>
    <dgm:pt modelId="{3EF04255-056E-4B34-A639-4CCE20102757}" type="parTrans" cxnId="{21CB2F4B-8C58-40A8-B2F7-4EFC42789199}">
      <dgm:prSet/>
      <dgm:spPr/>
      <dgm:t>
        <a:bodyPr/>
        <a:lstStyle/>
        <a:p>
          <a:endParaRPr lang="hr-HR"/>
        </a:p>
      </dgm:t>
    </dgm:pt>
    <dgm:pt modelId="{AF2145E1-327C-400E-A027-7650549BC93F}" type="sibTrans" cxnId="{21CB2F4B-8C58-40A8-B2F7-4EFC42789199}">
      <dgm:prSet/>
      <dgm:spPr/>
      <dgm:t>
        <a:bodyPr/>
        <a:lstStyle/>
        <a:p>
          <a:endParaRPr lang="hr-HR"/>
        </a:p>
      </dgm:t>
    </dgm:pt>
    <dgm:pt modelId="{9BC548C2-2D80-4D15-A371-F801ADDF88C2}" type="pres">
      <dgm:prSet presAssocID="{D0D0E7B0-5D4D-49D3-B304-0541D4D9978E}" presName="vert0" presStyleCnt="0">
        <dgm:presLayoutVars>
          <dgm:dir/>
          <dgm:animOne val="branch"/>
          <dgm:animLvl val="lvl"/>
        </dgm:presLayoutVars>
      </dgm:prSet>
      <dgm:spPr/>
    </dgm:pt>
    <dgm:pt modelId="{ED980A18-C785-4E63-AC5F-AB9486E7E915}" type="pres">
      <dgm:prSet presAssocID="{5B27F01E-FFE6-448A-9926-A503907B9221}" presName="thickLine" presStyleLbl="alignNode1" presStyleIdx="0" presStyleCnt="1"/>
      <dgm:spPr/>
    </dgm:pt>
    <dgm:pt modelId="{0EC6C286-0E04-41F3-8928-EDAEFDC110DB}" type="pres">
      <dgm:prSet presAssocID="{5B27F01E-FFE6-448A-9926-A503907B9221}" presName="horz1" presStyleCnt="0"/>
      <dgm:spPr/>
    </dgm:pt>
    <dgm:pt modelId="{8E783301-139E-4CC7-8F56-A1089333CE4B}" type="pres">
      <dgm:prSet presAssocID="{5B27F01E-FFE6-448A-9926-A503907B9221}" presName="tx1" presStyleLbl="revTx" presStyleIdx="0" presStyleCnt="2"/>
      <dgm:spPr/>
    </dgm:pt>
    <dgm:pt modelId="{1A5C585F-C536-4B00-9686-5C30D2D77E5B}" type="pres">
      <dgm:prSet presAssocID="{5B27F01E-FFE6-448A-9926-A503907B9221}" presName="vert1" presStyleCnt="0"/>
      <dgm:spPr/>
    </dgm:pt>
    <dgm:pt modelId="{45344C89-C711-474C-97E1-C5AC8CFCF6D9}" type="pres">
      <dgm:prSet presAssocID="{5F2BE3B9-DC03-4EFE-8559-B6E59D3B94AD}" presName="vertSpace2a" presStyleCnt="0"/>
      <dgm:spPr/>
    </dgm:pt>
    <dgm:pt modelId="{CD8A57DF-47F1-4B51-B515-47F482696730}" type="pres">
      <dgm:prSet presAssocID="{5F2BE3B9-DC03-4EFE-8559-B6E59D3B94AD}" presName="horz2" presStyleCnt="0"/>
      <dgm:spPr/>
    </dgm:pt>
    <dgm:pt modelId="{93646AA4-C024-4502-8A72-C4ADA8FA7B38}" type="pres">
      <dgm:prSet presAssocID="{5F2BE3B9-DC03-4EFE-8559-B6E59D3B94AD}" presName="horzSpace2" presStyleCnt="0"/>
      <dgm:spPr/>
    </dgm:pt>
    <dgm:pt modelId="{E1A047EC-1A6C-4588-A01B-4C8340D3F18C}" type="pres">
      <dgm:prSet presAssocID="{5F2BE3B9-DC03-4EFE-8559-B6E59D3B94AD}" presName="tx2" presStyleLbl="revTx" presStyleIdx="1" presStyleCnt="2" custScaleY="119275"/>
      <dgm:spPr/>
    </dgm:pt>
    <dgm:pt modelId="{917EF7A7-EF90-437E-9231-D113C4F663D1}" type="pres">
      <dgm:prSet presAssocID="{5F2BE3B9-DC03-4EFE-8559-B6E59D3B94AD}" presName="vert2" presStyleCnt="0"/>
      <dgm:spPr/>
    </dgm:pt>
    <dgm:pt modelId="{5F70A392-9937-459F-92CA-E97513843B12}" type="pres">
      <dgm:prSet presAssocID="{5F2BE3B9-DC03-4EFE-8559-B6E59D3B94AD}" presName="thinLine2b" presStyleLbl="callout" presStyleIdx="0" presStyleCnt="1"/>
      <dgm:spPr/>
    </dgm:pt>
    <dgm:pt modelId="{874CA765-7414-4218-9118-B6E9A0664AAA}" type="pres">
      <dgm:prSet presAssocID="{5F2BE3B9-DC03-4EFE-8559-B6E59D3B94AD}" presName="vertSpace2b" presStyleCnt="0"/>
      <dgm:spPr/>
    </dgm:pt>
  </dgm:ptLst>
  <dgm:cxnLst>
    <dgm:cxn modelId="{30D1E920-9C07-4938-8C22-B68DCEC56F2F}" type="presOf" srcId="{5F2BE3B9-DC03-4EFE-8559-B6E59D3B94AD}" destId="{E1A047EC-1A6C-4588-A01B-4C8340D3F18C}" srcOrd="0" destOrd="0" presId="urn:microsoft.com/office/officeart/2008/layout/LinedList"/>
    <dgm:cxn modelId="{4A81F15B-C1E5-407B-BA15-0067D25AE984}" type="presOf" srcId="{5B27F01E-FFE6-448A-9926-A503907B9221}" destId="{8E783301-139E-4CC7-8F56-A1089333CE4B}" srcOrd="0" destOrd="0" presId="urn:microsoft.com/office/officeart/2008/layout/LinedList"/>
    <dgm:cxn modelId="{21CB2F4B-8C58-40A8-B2F7-4EFC42789199}" srcId="{5B27F01E-FFE6-448A-9926-A503907B9221}" destId="{5F2BE3B9-DC03-4EFE-8559-B6E59D3B94AD}" srcOrd="0" destOrd="0" parTransId="{3EF04255-056E-4B34-A639-4CCE20102757}" sibTransId="{AF2145E1-327C-400E-A027-7650549BC93F}"/>
    <dgm:cxn modelId="{4D569D7B-E359-4132-AC44-8D82CA12C033}" type="presOf" srcId="{D0D0E7B0-5D4D-49D3-B304-0541D4D9978E}" destId="{9BC548C2-2D80-4D15-A371-F801ADDF88C2}" srcOrd="0" destOrd="0" presId="urn:microsoft.com/office/officeart/2008/layout/LinedList"/>
    <dgm:cxn modelId="{B9957BB1-CBFB-4CA5-9D78-41D50B783270}" srcId="{D0D0E7B0-5D4D-49D3-B304-0541D4D9978E}" destId="{5B27F01E-FFE6-448A-9926-A503907B9221}" srcOrd="0" destOrd="0" parTransId="{12452E04-8ABD-4856-B694-6F4FA2CFCC50}" sibTransId="{4EA154BF-2BE5-4994-A75C-8AEAFB06F411}"/>
    <dgm:cxn modelId="{D7994DC3-1CFF-48A5-B603-A9ECB389B5E6}" type="presParOf" srcId="{9BC548C2-2D80-4D15-A371-F801ADDF88C2}" destId="{ED980A18-C785-4E63-AC5F-AB9486E7E915}" srcOrd="0" destOrd="0" presId="urn:microsoft.com/office/officeart/2008/layout/LinedList"/>
    <dgm:cxn modelId="{998B1984-EA7A-4BBC-8B48-016BDE17796B}" type="presParOf" srcId="{9BC548C2-2D80-4D15-A371-F801ADDF88C2}" destId="{0EC6C286-0E04-41F3-8928-EDAEFDC110DB}" srcOrd="1" destOrd="0" presId="urn:microsoft.com/office/officeart/2008/layout/LinedList"/>
    <dgm:cxn modelId="{60F5DE55-F8F8-4AE1-880B-759731C08D00}" type="presParOf" srcId="{0EC6C286-0E04-41F3-8928-EDAEFDC110DB}" destId="{8E783301-139E-4CC7-8F56-A1089333CE4B}" srcOrd="0" destOrd="0" presId="urn:microsoft.com/office/officeart/2008/layout/LinedList"/>
    <dgm:cxn modelId="{E5EB92DB-F9C8-4913-8CFC-817F946D7E31}" type="presParOf" srcId="{0EC6C286-0E04-41F3-8928-EDAEFDC110DB}" destId="{1A5C585F-C536-4B00-9686-5C30D2D77E5B}" srcOrd="1" destOrd="0" presId="urn:microsoft.com/office/officeart/2008/layout/LinedList"/>
    <dgm:cxn modelId="{5C6E4502-BD5E-419D-B110-8D555A9CED22}" type="presParOf" srcId="{1A5C585F-C536-4B00-9686-5C30D2D77E5B}" destId="{45344C89-C711-474C-97E1-C5AC8CFCF6D9}" srcOrd="0" destOrd="0" presId="urn:microsoft.com/office/officeart/2008/layout/LinedList"/>
    <dgm:cxn modelId="{95347FDB-A195-4A99-95A4-B42E7B61814F}" type="presParOf" srcId="{1A5C585F-C536-4B00-9686-5C30D2D77E5B}" destId="{CD8A57DF-47F1-4B51-B515-47F482696730}" srcOrd="1" destOrd="0" presId="urn:microsoft.com/office/officeart/2008/layout/LinedList"/>
    <dgm:cxn modelId="{44236EA3-8E1D-4196-8FCE-6B84D93037F9}" type="presParOf" srcId="{CD8A57DF-47F1-4B51-B515-47F482696730}" destId="{93646AA4-C024-4502-8A72-C4ADA8FA7B38}" srcOrd="0" destOrd="0" presId="urn:microsoft.com/office/officeart/2008/layout/LinedList"/>
    <dgm:cxn modelId="{C8954D11-D68A-4B78-B165-BCFB32852FAC}" type="presParOf" srcId="{CD8A57DF-47F1-4B51-B515-47F482696730}" destId="{E1A047EC-1A6C-4588-A01B-4C8340D3F18C}" srcOrd="1" destOrd="0" presId="urn:microsoft.com/office/officeart/2008/layout/LinedList"/>
    <dgm:cxn modelId="{C154D725-5452-4587-B465-D7D0EC6A4F54}" type="presParOf" srcId="{CD8A57DF-47F1-4B51-B515-47F482696730}" destId="{917EF7A7-EF90-437E-9231-D113C4F663D1}" srcOrd="2" destOrd="0" presId="urn:microsoft.com/office/officeart/2008/layout/LinedList"/>
    <dgm:cxn modelId="{566DCB4D-EF6F-4CFF-8480-F3A9084ED9EE}" type="presParOf" srcId="{1A5C585F-C536-4B00-9686-5C30D2D77E5B}" destId="{5F70A392-9937-459F-92CA-E97513843B12}" srcOrd="2" destOrd="0" presId="urn:microsoft.com/office/officeart/2008/layout/LinedList"/>
    <dgm:cxn modelId="{E6549916-87B0-4276-B809-9E6EEFAA2C00}" type="presParOf" srcId="{1A5C585F-C536-4B00-9686-5C30D2D77E5B}" destId="{874CA765-7414-4218-9118-B6E9A0664AAA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D0E7B0-5D4D-49D3-B304-0541D4D997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B27F01E-FFE6-448A-9926-A503907B9221}">
      <dgm:prSet phldrT="[Tekst]" custT="1"/>
      <dgm:spPr/>
      <dgm:t>
        <a:bodyPr/>
        <a:lstStyle/>
        <a:p>
          <a:pPr algn="ctr"/>
          <a:r>
            <a:rPr lang="hr-HR" sz="2800" dirty="0"/>
            <a:t>OEP</a:t>
          </a:r>
        </a:p>
      </dgm:t>
    </dgm:pt>
    <dgm:pt modelId="{12452E04-8ABD-4856-B694-6F4FA2CFCC50}" type="parTrans" cxnId="{B9957BB1-CBFB-4CA5-9D78-41D50B783270}">
      <dgm:prSet/>
      <dgm:spPr/>
      <dgm:t>
        <a:bodyPr/>
        <a:lstStyle/>
        <a:p>
          <a:endParaRPr lang="hr-HR"/>
        </a:p>
      </dgm:t>
    </dgm:pt>
    <dgm:pt modelId="{4EA154BF-2BE5-4994-A75C-8AEAFB06F411}" type="sibTrans" cxnId="{B9957BB1-CBFB-4CA5-9D78-41D50B783270}">
      <dgm:prSet/>
      <dgm:spPr/>
      <dgm:t>
        <a:bodyPr/>
        <a:lstStyle/>
        <a:p>
          <a:endParaRPr lang="hr-HR"/>
        </a:p>
      </dgm:t>
    </dgm:pt>
    <dgm:pt modelId="{BE686BBF-D82E-40AF-B166-345BA5BCE95A}">
      <dgm:prSet custT="1"/>
      <dgm:spPr/>
      <dgm:t>
        <a:bodyPr/>
        <a:lstStyle/>
        <a:p>
          <a:r>
            <a:rPr lang="hr-HR" sz="1600" b="0" i="0" u="none" dirty="0"/>
            <a:t>Trenutno ne radim u struci </a:t>
          </a:r>
          <a:endParaRPr lang="hr-HR" sz="1600" dirty="0">
            <a:latin typeface="+mj-lt"/>
          </a:endParaRPr>
        </a:p>
      </dgm:t>
    </dgm:pt>
    <dgm:pt modelId="{7378E4FD-BA5F-450A-9717-304B1456EF33}" type="parTrans" cxnId="{C440B7EB-FB6C-48E5-925D-14F96E0D6F03}">
      <dgm:prSet/>
      <dgm:spPr/>
      <dgm:t>
        <a:bodyPr/>
        <a:lstStyle/>
        <a:p>
          <a:endParaRPr lang="hr-HR"/>
        </a:p>
      </dgm:t>
    </dgm:pt>
    <dgm:pt modelId="{32482F14-7157-457C-AA53-892F62D3F054}" type="sibTrans" cxnId="{C440B7EB-FB6C-48E5-925D-14F96E0D6F03}">
      <dgm:prSet/>
      <dgm:spPr/>
      <dgm:t>
        <a:bodyPr/>
        <a:lstStyle/>
        <a:p>
          <a:endParaRPr lang="hr-HR"/>
        </a:p>
      </dgm:t>
    </dgm:pt>
    <dgm:pt modelId="{66066326-31CD-44F1-9982-FB318C2E3923}">
      <dgm:prSet custT="1"/>
      <dgm:spPr/>
      <dgm:t>
        <a:bodyPr/>
        <a:lstStyle/>
        <a:p>
          <a:r>
            <a:rPr lang="hr-HR" sz="1600" b="0" i="0" u="none" dirty="0"/>
            <a:t>Više primjera iz prakse, pogotovo šta se tiče zaštitnih sredstava, npr. djelatne tvari</a:t>
          </a:r>
          <a:endParaRPr lang="pl-PL" sz="1600" dirty="0">
            <a:latin typeface="+mj-lt"/>
          </a:endParaRPr>
        </a:p>
      </dgm:t>
    </dgm:pt>
    <dgm:pt modelId="{FF1423F5-4682-4921-BD36-188204A5886F}" type="parTrans" cxnId="{211629D3-70A6-4C27-8D8B-F1B6C9092E71}">
      <dgm:prSet/>
      <dgm:spPr/>
      <dgm:t>
        <a:bodyPr/>
        <a:lstStyle/>
        <a:p>
          <a:endParaRPr lang="hr-HR"/>
        </a:p>
      </dgm:t>
    </dgm:pt>
    <dgm:pt modelId="{0787D2BF-1986-43F7-A075-DCCF6F45FC87}" type="sibTrans" cxnId="{211629D3-70A6-4C27-8D8B-F1B6C9092E71}">
      <dgm:prSet/>
      <dgm:spPr/>
      <dgm:t>
        <a:bodyPr/>
        <a:lstStyle/>
        <a:p>
          <a:endParaRPr lang="hr-HR"/>
        </a:p>
      </dgm:t>
    </dgm:pt>
    <dgm:pt modelId="{5F2BE3B9-DC03-4EFE-8559-B6E59D3B94AD}">
      <dgm:prSet custT="1"/>
      <dgm:spPr/>
      <dgm:t>
        <a:bodyPr/>
        <a:lstStyle/>
        <a:p>
          <a:r>
            <a:rPr lang="hr-HR" sz="1600" b="0" i="0" u="none" dirty="0"/>
            <a:t>Znanje o samim zaštitnim sredstvima i njihovom primjenom </a:t>
          </a:r>
          <a:endParaRPr lang="hr-HR" sz="1600" dirty="0"/>
        </a:p>
      </dgm:t>
    </dgm:pt>
    <dgm:pt modelId="{3EF04255-056E-4B34-A639-4CCE20102757}" type="parTrans" cxnId="{21CB2F4B-8C58-40A8-B2F7-4EFC42789199}">
      <dgm:prSet/>
      <dgm:spPr/>
      <dgm:t>
        <a:bodyPr/>
        <a:lstStyle/>
        <a:p>
          <a:endParaRPr lang="hr-HR"/>
        </a:p>
      </dgm:t>
    </dgm:pt>
    <dgm:pt modelId="{AF2145E1-327C-400E-A027-7650549BC93F}" type="sibTrans" cxnId="{21CB2F4B-8C58-40A8-B2F7-4EFC42789199}">
      <dgm:prSet/>
      <dgm:spPr/>
      <dgm:t>
        <a:bodyPr/>
        <a:lstStyle/>
        <a:p>
          <a:endParaRPr lang="hr-HR"/>
        </a:p>
      </dgm:t>
    </dgm:pt>
    <dgm:pt modelId="{9BC548C2-2D80-4D15-A371-F801ADDF88C2}" type="pres">
      <dgm:prSet presAssocID="{D0D0E7B0-5D4D-49D3-B304-0541D4D9978E}" presName="vert0" presStyleCnt="0">
        <dgm:presLayoutVars>
          <dgm:dir/>
          <dgm:animOne val="branch"/>
          <dgm:animLvl val="lvl"/>
        </dgm:presLayoutVars>
      </dgm:prSet>
      <dgm:spPr/>
    </dgm:pt>
    <dgm:pt modelId="{ED980A18-C785-4E63-AC5F-AB9486E7E915}" type="pres">
      <dgm:prSet presAssocID="{5B27F01E-FFE6-448A-9926-A503907B9221}" presName="thickLine" presStyleLbl="alignNode1" presStyleIdx="0" presStyleCnt="1"/>
      <dgm:spPr/>
    </dgm:pt>
    <dgm:pt modelId="{0EC6C286-0E04-41F3-8928-EDAEFDC110DB}" type="pres">
      <dgm:prSet presAssocID="{5B27F01E-FFE6-448A-9926-A503907B9221}" presName="horz1" presStyleCnt="0"/>
      <dgm:spPr/>
    </dgm:pt>
    <dgm:pt modelId="{8E783301-139E-4CC7-8F56-A1089333CE4B}" type="pres">
      <dgm:prSet presAssocID="{5B27F01E-FFE6-448A-9926-A503907B9221}" presName="tx1" presStyleLbl="revTx" presStyleIdx="0" presStyleCnt="4"/>
      <dgm:spPr/>
    </dgm:pt>
    <dgm:pt modelId="{1A5C585F-C536-4B00-9686-5C30D2D77E5B}" type="pres">
      <dgm:prSet presAssocID="{5B27F01E-FFE6-448A-9926-A503907B9221}" presName="vert1" presStyleCnt="0"/>
      <dgm:spPr/>
    </dgm:pt>
    <dgm:pt modelId="{45344C89-C711-474C-97E1-C5AC8CFCF6D9}" type="pres">
      <dgm:prSet presAssocID="{5F2BE3B9-DC03-4EFE-8559-B6E59D3B94AD}" presName="vertSpace2a" presStyleCnt="0"/>
      <dgm:spPr/>
    </dgm:pt>
    <dgm:pt modelId="{CD8A57DF-47F1-4B51-B515-47F482696730}" type="pres">
      <dgm:prSet presAssocID="{5F2BE3B9-DC03-4EFE-8559-B6E59D3B94AD}" presName="horz2" presStyleCnt="0"/>
      <dgm:spPr/>
    </dgm:pt>
    <dgm:pt modelId="{93646AA4-C024-4502-8A72-C4ADA8FA7B38}" type="pres">
      <dgm:prSet presAssocID="{5F2BE3B9-DC03-4EFE-8559-B6E59D3B94AD}" presName="horzSpace2" presStyleCnt="0"/>
      <dgm:spPr/>
    </dgm:pt>
    <dgm:pt modelId="{E1A047EC-1A6C-4588-A01B-4C8340D3F18C}" type="pres">
      <dgm:prSet presAssocID="{5F2BE3B9-DC03-4EFE-8559-B6E59D3B94AD}" presName="tx2" presStyleLbl="revTx" presStyleIdx="1" presStyleCnt="4" custScaleY="119275"/>
      <dgm:spPr/>
    </dgm:pt>
    <dgm:pt modelId="{917EF7A7-EF90-437E-9231-D113C4F663D1}" type="pres">
      <dgm:prSet presAssocID="{5F2BE3B9-DC03-4EFE-8559-B6E59D3B94AD}" presName="vert2" presStyleCnt="0"/>
      <dgm:spPr/>
    </dgm:pt>
    <dgm:pt modelId="{5F70A392-9937-459F-92CA-E97513843B12}" type="pres">
      <dgm:prSet presAssocID="{5F2BE3B9-DC03-4EFE-8559-B6E59D3B94AD}" presName="thinLine2b" presStyleLbl="callout" presStyleIdx="0" presStyleCnt="3"/>
      <dgm:spPr/>
    </dgm:pt>
    <dgm:pt modelId="{874CA765-7414-4218-9118-B6E9A0664AAA}" type="pres">
      <dgm:prSet presAssocID="{5F2BE3B9-DC03-4EFE-8559-B6E59D3B94AD}" presName="vertSpace2b" presStyleCnt="0"/>
      <dgm:spPr/>
    </dgm:pt>
    <dgm:pt modelId="{1686510D-6BED-477D-A816-2283B8A31D13}" type="pres">
      <dgm:prSet presAssocID="{66066326-31CD-44F1-9982-FB318C2E3923}" presName="horz2" presStyleCnt="0"/>
      <dgm:spPr/>
    </dgm:pt>
    <dgm:pt modelId="{1B6303F7-734E-40EE-A7FC-A7435756CBD0}" type="pres">
      <dgm:prSet presAssocID="{66066326-31CD-44F1-9982-FB318C2E3923}" presName="horzSpace2" presStyleCnt="0"/>
      <dgm:spPr/>
    </dgm:pt>
    <dgm:pt modelId="{357750B8-A7AB-4509-9897-8334D198CB9F}" type="pres">
      <dgm:prSet presAssocID="{66066326-31CD-44F1-9982-FB318C2E3923}" presName="tx2" presStyleLbl="revTx" presStyleIdx="2" presStyleCnt="4" custScaleY="53720"/>
      <dgm:spPr/>
    </dgm:pt>
    <dgm:pt modelId="{D225ADBA-1E92-4243-9188-D871A98765BA}" type="pres">
      <dgm:prSet presAssocID="{66066326-31CD-44F1-9982-FB318C2E3923}" presName="vert2" presStyleCnt="0"/>
      <dgm:spPr/>
    </dgm:pt>
    <dgm:pt modelId="{8D567E7E-0080-48AA-A066-CDA0D21A67B2}" type="pres">
      <dgm:prSet presAssocID="{66066326-31CD-44F1-9982-FB318C2E3923}" presName="thinLine2b" presStyleLbl="callout" presStyleIdx="1" presStyleCnt="3"/>
      <dgm:spPr/>
    </dgm:pt>
    <dgm:pt modelId="{A63507F1-CC83-4D4E-B524-5E1ABCFFD3F2}" type="pres">
      <dgm:prSet presAssocID="{66066326-31CD-44F1-9982-FB318C2E3923}" presName="vertSpace2b" presStyleCnt="0"/>
      <dgm:spPr/>
    </dgm:pt>
    <dgm:pt modelId="{8A241D88-EEC0-4670-9CAE-85CE06985E10}" type="pres">
      <dgm:prSet presAssocID="{BE686BBF-D82E-40AF-B166-345BA5BCE95A}" presName="horz2" presStyleCnt="0"/>
      <dgm:spPr/>
    </dgm:pt>
    <dgm:pt modelId="{28D50492-49B3-4111-8C1A-0A0BD79A4F59}" type="pres">
      <dgm:prSet presAssocID="{BE686BBF-D82E-40AF-B166-345BA5BCE95A}" presName="horzSpace2" presStyleCnt="0"/>
      <dgm:spPr/>
    </dgm:pt>
    <dgm:pt modelId="{194D8FB1-65B2-4CC5-BAAE-9883A2CF2E8C}" type="pres">
      <dgm:prSet presAssocID="{BE686BBF-D82E-40AF-B166-345BA5BCE95A}" presName="tx2" presStyleLbl="revTx" presStyleIdx="3" presStyleCnt="4" custScaleY="65109"/>
      <dgm:spPr/>
    </dgm:pt>
    <dgm:pt modelId="{F55213CA-7858-47B0-A58F-CC4E8F1FA794}" type="pres">
      <dgm:prSet presAssocID="{BE686BBF-D82E-40AF-B166-345BA5BCE95A}" presName="vert2" presStyleCnt="0"/>
      <dgm:spPr/>
    </dgm:pt>
    <dgm:pt modelId="{E4F38893-4B3A-4827-BE28-2DF6928EF82B}" type="pres">
      <dgm:prSet presAssocID="{BE686BBF-D82E-40AF-B166-345BA5BCE95A}" presName="thinLine2b" presStyleLbl="callout" presStyleIdx="2" presStyleCnt="3"/>
      <dgm:spPr/>
    </dgm:pt>
    <dgm:pt modelId="{45087CBC-AF58-4E82-B10B-622C4A755BD2}" type="pres">
      <dgm:prSet presAssocID="{BE686BBF-D82E-40AF-B166-345BA5BCE95A}" presName="vertSpace2b" presStyleCnt="0"/>
      <dgm:spPr/>
    </dgm:pt>
  </dgm:ptLst>
  <dgm:cxnLst>
    <dgm:cxn modelId="{30D1E920-9C07-4938-8C22-B68DCEC56F2F}" type="presOf" srcId="{5F2BE3B9-DC03-4EFE-8559-B6E59D3B94AD}" destId="{E1A047EC-1A6C-4588-A01B-4C8340D3F18C}" srcOrd="0" destOrd="0" presId="urn:microsoft.com/office/officeart/2008/layout/LinedList"/>
    <dgm:cxn modelId="{75671429-3124-4C60-99AF-338B524F46AE}" type="presOf" srcId="{BE686BBF-D82E-40AF-B166-345BA5BCE95A}" destId="{194D8FB1-65B2-4CC5-BAAE-9883A2CF2E8C}" srcOrd="0" destOrd="0" presId="urn:microsoft.com/office/officeart/2008/layout/LinedList"/>
    <dgm:cxn modelId="{4A81F15B-C1E5-407B-BA15-0067D25AE984}" type="presOf" srcId="{5B27F01E-FFE6-448A-9926-A503907B9221}" destId="{8E783301-139E-4CC7-8F56-A1089333CE4B}" srcOrd="0" destOrd="0" presId="urn:microsoft.com/office/officeart/2008/layout/LinedList"/>
    <dgm:cxn modelId="{21CB2F4B-8C58-40A8-B2F7-4EFC42789199}" srcId="{5B27F01E-FFE6-448A-9926-A503907B9221}" destId="{5F2BE3B9-DC03-4EFE-8559-B6E59D3B94AD}" srcOrd="0" destOrd="0" parTransId="{3EF04255-056E-4B34-A639-4CCE20102757}" sibTransId="{AF2145E1-327C-400E-A027-7650549BC93F}"/>
    <dgm:cxn modelId="{4D569D7B-E359-4132-AC44-8D82CA12C033}" type="presOf" srcId="{D0D0E7B0-5D4D-49D3-B304-0541D4D9978E}" destId="{9BC548C2-2D80-4D15-A371-F801ADDF88C2}" srcOrd="0" destOrd="0" presId="urn:microsoft.com/office/officeart/2008/layout/LinedList"/>
    <dgm:cxn modelId="{B9957BB1-CBFB-4CA5-9D78-41D50B783270}" srcId="{D0D0E7B0-5D4D-49D3-B304-0541D4D9978E}" destId="{5B27F01E-FFE6-448A-9926-A503907B9221}" srcOrd="0" destOrd="0" parTransId="{12452E04-8ABD-4856-B694-6F4FA2CFCC50}" sibTransId="{4EA154BF-2BE5-4994-A75C-8AEAFB06F411}"/>
    <dgm:cxn modelId="{211629D3-70A6-4C27-8D8B-F1B6C9092E71}" srcId="{5B27F01E-FFE6-448A-9926-A503907B9221}" destId="{66066326-31CD-44F1-9982-FB318C2E3923}" srcOrd="1" destOrd="0" parTransId="{FF1423F5-4682-4921-BD36-188204A5886F}" sibTransId="{0787D2BF-1986-43F7-A075-DCCF6F45FC87}"/>
    <dgm:cxn modelId="{D18948DB-1C17-4FC8-9986-41EFA6DA5726}" type="presOf" srcId="{66066326-31CD-44F1-9982-FB318C2E3923}" destId="{357750B8-A7AB-4509-9897-8334D198CB9F}" srcOrd="0" destOrd="0" presId="urn:microsoft.com/office/officeart/2008/layout/LinedList"/>
    <dgm:cxn modelId="{C440B7EB-FB6C-48E5-925D-14F96E0D6F03}" srcId="{5B27F01E-FFE6-448A-9926-A503907B9221}" destId="{BE686BBF-D82E-40AF-B166-345BA5BCE95A}" srcOrd="2" destOrd="0" parTransId="{7378E4FD-BA5F-450A-9717-304B1456EF33}" sibTransId="{32482F14-7157-457C-AA53-892F62D3F054}"/>
    <dgm:cxn modelId="{D7994DC3-1CFF-48A5-B603-A9ECB389B5E6}" type="presParOf" srcId="{9BC548C2-2D80-4D15-A371-F801ADDF88C2}" destId="{ED980A18-C785-4E63-AC5F-AB9486E7E915}" srcOrd="0" destOrd="0" presId="urn:microsoft.com/office/officeart/2008/layout/LinedList"/>
    <dgm:cxn modelId="{998B1984-EA7A-4BBC-8B48-016BDE17796B}" type="presParOf" srcId="{9BC548C2-2D80-4D15-A371-F801ADDF88C2}" destId="{0EC6C286-0E04-41F3-8928-EDAEFDC110DB}" srcOrd="1" destOrd="0" presId="urn:microsoft.com/office/officeart/2008/layout/LinedList"/>
    <dgm:cxn modelId="{60F5DE55-F8F8-4AE1-880B-759731C08D00}" type="presParOf" srcId="{0EC6C286-0E04-41F3-8928-EDAEFDC110DB}" destId="{8E783301-139E-4CC7-8F56-A1089333CE4B}" srcOrd="0" destOrd="0" presId="urn:microsoft.com/office/officeart/2008/layout/LinedList"/>
    <dgm:cxn modelId="{E5EB92DB-F9C8-4913-8CFC-817F946D7E31}" type="presParOf" srcId="{0EC6C286-0E04-41F3-8928-EDAEFDC110DB}" destId="{1A5C585F-C536-4B00-9686-5C30D2D77E5B}" srcOrd="1" destOrd="0" presId="urn:microsoft.com/office/officeart/2008/layout/LinedList"/>
    <dgm:cxn modelId="{5C6E4502-BD5E-419D-B110-8D555A9CED22}" type="presParOf" srcId="{1A5C585F-C536-4B00-9686-5C30D2D77E5B}" destId="{45344C89-C711-474C-97E1-C5AC8CFCF6D9}" srcOrd="0" destOrd="0" presId="urn:microsoft.com/office/officeart/2008/layout/LinedList"/>
    <dgm:cxn modelId="{95347FDB-A195-4A99-95A4-B42E7B61814F}" type="presParOf" srcId="{1A5C585F-C536-4B00-9686-5C30D2D77E5B}" destId="{CD8A57DF-47F1-4B51-B515-47F482696730}" srcOrd="1" destOrd="0" presId="urn:microsoft.com/office/officeart/2008/layout/LinedList"/>
    <dgm:cxn modelId="{44236EA3-8E1D-4196-8FCE-6B84D93037F9}" type="presParOf" srcId="{CD8A57DF-47F1-4B51-B515-47F482696730}" destId="{93646AA4-C024-4502-8A72-C4ADA8FA7B38}" srcOrd="0" destOrd="0" presId="urn:microsoft.com/office/officeart/2008/layout/LinedList"/>
    <dgm:cxn modelId="{C8954D11-D68A-4B78-B165-BCFB32852FAC}" type="presParOf" srcId="{CD8A57DF-47F1-4B51-B515-47F482696730}" destId="{E1A047EC-1A6C-4588-A01B-4C8340D3F18C}" srcOrd="1" destOrd="0" presId="urn:microsoft.com/office/officeart/2008/layout/LinedList"/>
    <dgm:cxn modelId="{C154D725-5452-4587-B465-D7D0EC6A4F54}" type="presParOf" srcId="{CD8A57DF-47F1-4B51-B515-47F482696730}" destId="{917EF7A7-EF90-437E-9231-D113C4F663D1}" srcOrd="2" destOrd="0" presId="urn:microsoft.com/office/officeart/2008/layout/LinedList"/>
    <dgm:cxn modelId="{566DCB4D-EF6F-4CFF-8480-F3A9084ED9EE}" type="presParOf" srcId="{1A5C585F-C536-4B00-9686-5C30D2D77E5B}" destId="{5F70A392-9937-459F-92CA-E97513843B12}" srcOrd="2" destOrd="0" presId="urn:microsoft.com/office/officeart/2008/layout/LinedList"/>
    <dgm:cxn modelId="{E6549916-87B0-4276-B809-9E6EEFAA2C00}" type="presParOf" srcId="{1A5C585F-C536-4B00-9686-5C30D2D77E5B}" destId="{874CA765-7414-4218-9118-B6E9A0664AAA}" srcOrd="3" destOrd="0" presId="urn:microsoft.com/office/officeart/2008/layout/LinedList"/>
    <dgm:cxn modelId="{A7B2FB02-4472-458E-A808-693038D646F9}" type="presParOf" srcId="{1A5C585F-C536-4B00-9686-5C30D2D77E5B}" destId="{1686510D-6BED-477D-A816-2283B8A31D13}" srcOrd="4" destOrd="0" presId="urn:microsoft.com/office/officeart/2008/layout/LinedList"/>
    <dgm:cxn modelId="{42D08FDD-3ED0-4302-9351-92725FB35EC6}" type="presParOf" srcId="{1686510D-6BED-477D-A816-2283B8A31D13}" destId="{1B6303F7-734E-40EE-A7FC-A7435756CBD0}" srcOrd="0" destOrd="0" presId="urn:microsoft.com/office/officeart/2008/layout/LinedList"/>
    <dgm:cxn modelId="{6E29DD42-D1CE-438D-A637-204E8237CF44}" type="presParOf" srcId="{1686510D-6BED-477D-A816-2283B8A31D13}" destId="{357750B8-A7AB-4509-9897-8334D198CB9F}" srcOrd="1" destOrd="0" presId="urn:microsoft.com/office/officeart/2008/layout/LinedList"/>
    <dgm:cxn modelId="{D38344D2-9BDB-45F8-995A-BC9E3EF8D2CD}" type="presParOf" srcId="{1686510D-6BED-477D-A816-2283B8A31D13}" destId="{D225ADBA-1E92-4243-9188-D871A98765BA}" srcOrd="2" destOrd="0" presId="urn:microsoft.com/office/officeart/2008/layout/LinedList"/>
    <dgm:cxn modelId="{D001D798-DB03-4F3A-A895-0544391649BB}" type="presParOf" srcId="{1A5C585F-C536-4B00-9686-5C30D2D77E5B}" destId="{8D567E7E-0080-48AA-A066-CDA0D21A67B2}" srcOrd="5" destOrd="0" presId="urn:microsoft.com/office/officeart/2008/layout/LinedList"/>
    <dgm:cxn modelId="{DAF7D036-7A0A-4FCF-89AF-C027C0A3FF0E}" type="presParOf" srcId="{1A5C585F-C536-4B00-9686-5C30D2D77E5B}" destId="{A63507F1-CC83-4D4E-B524-5E1ABCFFD3F2}" srcOrd="6" destOrd="0" presId="urn:microsoft.com/office/officeart/2008/layout/LinedList"/>
    <dgm:cxn modelId="{284BA5F0-52B8-4CC3-94BF-7E8705D7E090}" type="presParOf" srcId="{1A5C585F-C536-4B00-9686-5C30D2D77E5B}" destId="{8A241D88-EEC0-4670-9CAE-85CE06985E10}" srcOrd="7" destOrd="0" presId="urn:microsoft.com/office/officeart/2008/layout/LinedList"/>
    <dgm:cxn modelId="{41135E46-9B13-4D71-ACC3-D32BA697C2C3}" type="presParOf" srcId="{8A241D88-EEC0-4670-9CAE-85CE06985E10}" destId="{28D50492-49B3-4111-8C1A-0A0BD79A4F59}" srcOrd="0" destOrd="0" presId="urn:microsoft.com/office/officeart/2008/layout/LinedList"/>
    <dgm:cxn modelId="{15E0E61A-23D2-4277-9BA6-617A83B50498}" type="presParOf" srcId="{8A241D88-EEC0-4670-9CAE-85CE06985E10}" destId="{194D8FB1-65B2-4CC5-BAAE-9883A2CF2E8C}" srcOrd="1" destOrd="0" presId="urn:microsoft.com/office/officeart/2008/layout/LinedList"/>
    <dgm:cxn modelId="{2B14857B-E781-4234-8A1D-61A4CBDEE83E}" type="presParOf" srcId="{8A241D88-EEC0-4670-9CAE-85CE06985E10}" destId="{F55213CA-7858-47B0-A58F-CC4E8F1FA794}" srcOrd="2" destOrd="0" presId="urn:microsoft.com/office/officeart/2008/layout/LinedList"/>
    <dgm:cxn modelId="{80DF9B87-6E09-4EC9-830B-C93305CFC469}" type="presParOf" srcId="{1A5C585F-C536-4B00-9686-5C30D2D77E5B}" destId="{E4F38893-4B3A-4827-BE28-2DF6928EF82B}" srcOrd="8" destOrd="0" presId="urn:microsoft.com/office/officeart/2008/layout/LinedList"/>
    <dgm:cxn modelId="{E617648D-02F2-474B-91AE-C020F643E716}" type="presParOf" srcId="{1A5C585F-C536-4B00-9686-5C30D2D77E5B}" destId="{45087CBC-AF58-4E82-B10B-622C4A755BD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D0E7B0-5D4D-49D3-B304-0541D4D997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B27F01E-FFE6-448A-9926-A503907B9221}">
      <dgm:prSet phldrT="[Tekst]" custT="1"/>
      <dgm:spPr/>
      <dgm:t>
        <a:bodyPr/>
        <a:lstStyle/>
        <a:p>
          <a:pPr algn="ctr"/>
          <a:r>
            <a:rPr lang="hr-HR" sz="2800" dirty="0"/>
            <a:t>MUP</a:t>
          </a:r>
        </a:p>
      </dgm:t>
    </dgm:pt>
    <dgm:pt modelId="{12452E04-8ABD-4856-B694-6F4FA2CFCC50}" type="parTrans" cxnId="{B9957BB1-CBFB-4CA5-9D78-41D50B783270}">
      <dgm:prSet/>
      <dgm:spPr/>
      <dgm:t>
        <a:bodyPr/>
        <a:lstStyle/>
        <a:p>
          <a:endParaRPr lang="hr-HR"/>
        </a:p>
      </dgm:t>
    </dgm:pt>
    <dgm:pt modelId="{4EA154BF-2BE5-4994-A75C-8AEAFB06F411}" type="sibTrans" cxnId="{B9957BB1-CBFB-4CA5-9D78-41D50B783270}">
      <dgm:prSet/>
      <dgm:spPr/>
      <dgm:t>
        <a:bodyPr/>
        <a:lstStyle/>
        <a:p>
          <a:endParaRPr lang="hr-HR"/>
        </a:p>
      </dgm:t>
    </dgm:pt>
    <dgm:pt modelId="{BE686BBF-D82E-40AF-B166-345BA5BCE95A}">
      <dgm:prSet custT="1"/>
      <dgm:spPr/>
      <dgm:t>
        <a:bodyPr/>
        <a:lstStyle/>
        <a:p>
          <a:r>
            <a:rPr lang="hr-HR" sz="1600" b="0" i="0" u="none" dirty="0"/>
            <a:t>Enologija (vinarstvo), pčelarstvo</a:t>
          </a:r>
          <a:endParaRPr lang="hr-HR" sz="1600" dirty="0">
            <a:latin typeface="+mj-lt"/>
          </a:endParaRPr>
        </a:p>
      </dgm:t>
    </dgm:pt>
    <dgm:pt modelId="{7378E4FD-BA5F-450A-9717-304B1456EF33}" type="parTrans" cxnId="{C440B7EB-FB6C-48E5-925D-14F96E0D6F03}">
      <dgm:prSet/>
      <dgm:spPr/>
      <dgm:t>
        <a:bodyPr/>
        <a:lstStyle/>
        <a:p>
          <a:endParaRPr lang="hr-HR"/>
        </a:p>
      </dgm:t>
    </dgm:pt>
    <dgm:pt modelId="{32482F14-7157-457C-AA53-892F62D3F054}" type="sibTrans" cxnId="{C440B7EB-FB6C-48E5-925D-14F96E0D6F03}">
      <dgm:prSet/>
      <dgm:spPr/>
      <dgm:t>
        <a:bodyPr/>
        <a:lstStyle/>
        <a:p>
          <a:endParaRPr lang="hr-HR"/>
        </a:p>
      </dgm:t>
    </dgm:pt>
    <dgm:pt modelId="{66066326-31CD-44F1-9982-FB318C2E3923}">
      <dgm:prSet custT="1"/>
      <dgm:spPr/>
      <dgm:t>
        <a:bodyPr/>
        <a:lstStyle/>
        <a:p>
          <a:r>
            <a:rPr lang="hr-HR" sz="1600" b="0" i="0" u="none" dirty="0"/>
            <a:t>Praksa</a:t>
          </a:r>
          <a:endParaRPr lang="pl-PL" sz="1600" dirty="0">
            <a:latin typeface="+mj-lt"/>
          </a:endParaRPr>
        </a:p>
      </dgm:t>
    </dgm:pt>
    <dgm:pt modelId="{FF1423F5-4682-4921-BD36-188204A5886F}" type="parTrans" cxnId="{211629D3-70A6-4C27-8D8B-F1B6C9092E71}">
      <dgm:prSet/>
      <dgm:spPr/>
      <dgm:t>
        <a:bodyPr/>
        <a:lstStyle/>
        <a:p>
          <a:endParaRPr lang="hr-HR"/>
        </a:p>
      </dgm:t>
    </dgm:pt>
    <dgm:pt modelId="{0787D2BF-1986-43F7-A075-DCCF6F45FC87}" type="sibTrans" cxnId="{211629D3-70A6-4C27-8D8B-F1B6C9092E71}">
      <dgm:prSet/>
      <dgm:spPr/>
      <dgm:t>
        <a:bodyPr/>
        <a:lstStyle/>
        <a:p>
          <a:endParaRPr lang="hr-HR"/>
        </a:p>
      </dgm:t>
    </dgm:pt>
    <dgm:pt modelId="{5F2BE3B9-DC03-4EFE-8559-B6E59D3B94AD}">
      <dgm:prSet custT="1"/>
      <dgm:spPr/>
      <dgm:t>
        <a:bodyPr/>
        <a:lstStyle/>
        <a:p>
          <a:r>
            <a:rPr lang="hr-HR" sz="1600" b="0" i="0" u="none" dirty="0"/>
            <a:t>Psihologija, poslovno pregovaranje i </a:t>
          </a:r>
          <a:r>
            <a:rPr lang="hr-HR" sz="1600" b="0" i="0" u="none" dirty="0" err="1"/>
            <a:t>sl</a:t>
          </a:r>
          <a:r>
            <a:rPr lang="hr-HR" sz="1600" b="0" i="0" u="none" dirty="0"/>
            <a:t> </a:t>
          </a:r>
          <a:endParaRPr lang="hr-HR" sz="1600" dirty="0"/>
        </a:p>
      </dgm:t>
    </dgm:pt>
    <dgm:pt modelId="{3EF04255-056E-4B34-A639-4CCE20102757}" type="parTrans" cxnId="{21CB2F4B-8C58-40A8-B2F7-4EFC42789199}">
      <dgm:prSet/>
      <dgm:spPr/>
      <dgm:t>
        <a:bodyPr/>
        <a:lstStyle/>
        <a:p>
          <a:endParaRPr lang="hr-HR"/>
        </a:p>
      </dgm:t>
    </dgm:pt>
    <dgm:pt modelId="{AF2145E1-327C-400E-A027-7650549BC93F}" type="sibTrans" cxnId="{21CB2F4B-8C58-40A8-B2F7-4EFC42789199}">
      <dgm:prSet/>
      <dgm:spPr/>
      <dgm:t>
        <a:bodyPr/>
        <a:lstStyle/>
        <a:p>
          <a:endParaRPr lang="hr-HR"/>
        </a:p>
      </dgm:t>
    </dgm:pt>
    <dgm:pt modelId="{9BC548C2-2D80-4D15-A371-F801ADDF88C2}" type="pres">
      <dgm:prSet presAssocID="{D0D0E7B0-5D4D-49D3-B304-0541D4D9978E}" presName="vert0" presStyleCnt="0">
        <dgm:presLayoutVars>
          <dgm:dir/>
          <dgm:animOne val="branch"/>
          <dgm:animLvl val="lvl"/>
        </dgm:presLayoutVars>
      </dgm:prSet>
      <dgm:spPr/>
    </dgm:pt>
    <dgm:pt modelId="{ED980A18-C785-4E63-AC5F-AB9486E7E915}" type="pres">
      <dgm:prSet presAssocID="{5B27F01E-FFE6-448A-9926-A503907B9221}" presName="thickLine" presStyleLbl="alignNode1" presStyleIdx="0" presStyleCnt="1"/>
      <dgm:spPr/>
    </dgm:pt>
    <dgm:pt modelId="{0EC6C286-0E04-41F3-8928-EDAEFDC110DB}" type="pres">
      <dgm:prSet presAssocID="{5B27F01E-FFE6-448A-9926-A503907B9221}" presName="horz1" presStyleCnt="0"/>
      <dgm:spPr/>
    </dgm:pt>
    <dgm:pt modelId="{8E783301-139E-4CC7-8F56-A1089333CE4B}" type="pres">
      <dgm:prSet presAssocID="{5B27F01E-FFE6-448A-9926-A503907B9221}" presName="tx1" presStyleLbl="revTx" presStyleIdx="0" presStyleCnt="4"/>
      <dgm:spPr/>
    </dgm:pt>
    <dgm:pt modelId="{1A5C585F-C536-4B00-9686-5C30D2D77E5B}" type="pres">
      <dgm:prSet presAssocID="{5B27F01E-FFE6-448A-9926-A503907B9221}" presName="vert1" presStyleCnt="0"/>
      <dgm:spPr/>
    </dgm:pt>
    <dgm:pt modelId="{45344C89-C711-474C-97E1-C5AC8CFCF6D9}" type="pres">
      <dgm:prSet presAssocID="{5F2BE3B9-DC03-4EFE-8559-B6E59D3B94AD}" presName="vertSpace2a" presStyleCnt="0"/>
      <dgm:spPr/>
    </dgm:pt>
    <dgm:pt modelId="{CD8A57DF-47F1-4B51-B515-47F482696730}" type="pres">
      <dgm:prSet presAssocID="{5F2BE3B9-DC03-4EFE-8559-B6E59D3B94AD}" presName="horz2" presStyleCnt="0"/>
      <dgm:spPr/>
    </dgm:pt>
    <dgm:pt modelId="{93646AA4-C024-4502-8A72-C4ADA8FA7B38}" type="pres">
      <dgm:prSet presAssocID="{5F2BE3B9-DC03-4EFE-8559-B6E59D3B94AD}" presName="horzSpace2" presStyleCnt="0"/>
      <dgm:spPr/>
    </dgm:pt>
    <dgm:pt modelId="{E1A047EC-1A6C-4588-A01B-4C8340D3F18C}" type="pres">
      <dgm:prSet presAssocID="{5F2BE3B9-DC03-4EFE-8559-B6E59D3B94AD}" presName="tx2" presStyleLbl="revTx" presStyleIdx="1" presStyleCnt="4" custScaleY="119275"/>
      <dgm:spPr/>
    </dgm:pt>
    <dgm:pt modelId="{917EF7A7-EF90-437E-9231-D113C4F663D1}" type="pres">
      <dgm:prSet presAssocID="{5F2BE3B9-DC03-4EFE-8559-B6E59D3B94AD}" presName="vert2" presStyleCnt="0"/>
      <dgm:spPr/>
    </dgm:pt>
    <dgm:pt modelId="{5F70A392-9937-459F-92CA-E97513843B12}" type="pres">
      <dgm:prSet presAssocID="{5F2BE3B9-DC03-4EFE-8559-B6E59D3B94AD}" presName="thinLine2b" presStyleLbl="callout" presStyleIdx="0" presStyleCnt="3"/>
      <dgm:spPr/>
    </dgm:pt>
    <dgm:pt modelId="{874CA765-7414-4218-9118-B6E9A0664AAA}" type="pres">
      <dgm:prSet presAssocID="{5F2BE3B9-DC03-4EFE-8559-B6E59D3B94AD}" presName="vertSpace2b" presStyleCnt="0"/>
      <dgm:spPr/>
    </dgm:pt>
    <dgm:pt modelId="{1686510D-6BED-477D-A816-2283B8A31D13}" type="pres">
      <dgm:prSet presAssocID="{66066326-31CD-44F1-9982-FB318C2E3923}" presName="horz2" presStyleCnt="0"/>
      <dgm:spPr/>
    </dgm:pt>
    <dgm:pt modelId="{1B6303F7-734E-40EE-A7FC-A7435756CBD0}" type="pres">
      <dgm:prSet presAssocID="{66066326-31CD-44F1-9982-FB318C2E3923}" presName="horzSpace2" presStyleCnt="0"/>
      <dgm:spPr/>
    </dgm:pt>
    <dgm:pt modelId="{357750B8-A7AB-4509-9897-8334D198CB9F}" type="pres">
      <dgm:prSet presAssocID="{66066326-31CD-44F1-9982-FB318C2E3923}" presName="tx2" presStyleLbl="revTx" presStyleIdx="2" presStyleCnt="4" custScaleY="53720"/>
      <dgm:spPr/>
    </dgm:pt>
    <dgm:pt modelId="{D225ADBA-1E92-4243-9188-D871A98765BA}" type="pres">
      <dgm:prSet presAssocID="{66066326-31CD-44F1-9982-FB318C2E3923}" presName="vert2" presStyleCnt="0"/>
      <dgm:spPr/>
    </dgm:pt>
    <dgm:pt modelId="{8D567E7E-0080-48AA-A066-CDA0D21A67B2}" type="pres">
      <dgm:prSet presAssocID="{66066326-31CD-44F1-9982-FB318C2E3923}" presName="thinLine2b" presStyleLbl="callout" presStyleIdx="1" presStyleCnt="3"/>
      <dgm:spPr/>
    </dgm:pt>
    <dgm:pt modelId="{A63507F1-CC83-4D4E-B524-5E1ABCFFD3F2}" type="pres">
      <dgm:prSet presAssocID="{66066326-31CD-44F1-9982-FB318C2E3923}" presName="vertSpace2b" presStyleCnt="0"/>
      <dgm:spPr/>
    </dgm:pt>
    <dgm:pt modelId="{8A241D88-EEC0-4670-9CAE-85CE06985E10}" type="pres">
      <dgm:prSet presAssocID="{BE686BBF-D82E-40AF-B166-345BA5BCE95A}" presName="horz2" presStyleCnt="0"/>
      <dgm:spPr/>
    </dgm:pt>
    <dgm:pt modelId="{28D50492-49B3-4111-8C1A-0A0BD79A4F59}" type="pres">
      <dgm:prSet presAssocID="{BE686BBF-D82E-40AF-B166-345BA5BCE95A}" presName="horzSpace2" presStyleCnt="0"/>
      <dgm:spPr/>
    </dgm:pt>
    <dgm:pt modelId="{194D8FB1-65B2-4CC5-BAAE-9883A2CF2E8C}" type="pres">
      <dgm:prSet presAssocID="{BE686BBF-D82E-40AF-B166-345BA5BCE95A}" presName="tx2" presStyleLbl="revTx" presStyleIdx="3" presStyleCnt="4" custScaleY="65109"/>
      <dgm:spPr/>
    </dgm:pt>
    <dgm:pt modelId="{F55213CA-7858-47B0-A58F-CC4E8F1FA794}" type="pres">
      <dgm:prSet presAssocID="{BE686BBF-D82E-40AF-B166-345BA5BCE95A}" presName="vert2" presStyleCnt="0"/>
      <dgm:spPr/>
    </dgm:pt>
    <dgm:pt modelId="{E4F38893-4B3A-4827-BE28-2DF6928EF82B}" type="pres">
      <dgm:prSet presAssocID="{BE686BBF-D82E-40AF-B166-345BA5BCE95A}" presName="thinLine2b" presStyleLbl="callout" presStyleIdx="2" presStyleCnt="3"/>
      <dgm:spPr/>
    </dgm:pt>
    <dgm:pt modelId="{45087CBC-AF58-4E82-B10B-622C4A755BD2}" type="pres">
      <dgm:prSet presAssocID="{BE686BBF-D82E-40AF-B166-345BA5BCE95A}" presName="vertSpace2b" presStyleCnt="0"/>
      <dgm:spPr/>
    </dgm:pt>
  </dgm:ptLst>
  <dgm:cxnLst>
    <dgm:cxn modelId="{30D1E920-9C07-4938-8C22-B68DCEC56F2F}" type="presOf" srcId="{5F2BE3B9-DC03-4EFE-8559-B6E59D3B94AD}" destId="{E1A047EC-1A6C-4588-A01B-4C8340D3F18C}" srcOrd="0" destOrd="0" presId="urn:microsoft.com/office/officeart/2008/layout/LinedList"/>
    <dgm:cxn modelId="{75671429-3124-4C60-99AF-338B524F46AE}" type="presOf" srcId="{BE686BBF-D82E-40AF-B166-345BA5BCE95A}" destId="{194D8FB1-65B2-4CC5-BAAE-9883A2CF2E8C}" srcOrd="0" destOrd="0" presId="urn:microsoft.com/office/officeart/2008/layout/LinedList"/>
    <dgm:cxn modelId="{4A81F15B-C1E5-407B-BA15-0067D25AE984}" type="presOf" srcId="{5B27F01E-FFE6-448A-9926-A503907B9221}" destId="{8E783301-139E-4CC7-8F56-A1089333CE4B}" srcOrd="0" destOrd="0" presId="urn:microsoft.com/office/officeart/2008/layout/LinedList"/>
    <dgm:cxn modelId="{21CB2F4B-8C58-40A8-B2F7-4EFC42789199}" srcId="{5B27F01E-FFE6-448A-9926-A503907B9221}" destId="{5F2BE3B9-DC03-4EFE-8559-B6E59D3B94AD}" srcOrd="0" destOrd="0" parTransId="{3EF04255-056E-4B34-A639-4CCE20102757}" sibTransId="{AF2145E1-327C-400E-A027-7650549BC93F}"/>
    <dgm:cxn modelId="{4D569D7B-E359-4132-AC44-8D82CA12C033}" type="presOf" srcId="{D0D0E7B0-5D4D-49D3-B304-0541D4D9978E}" destId="{9BC548C2-2D80-4D15-A371-F801ADDF88C2}" srcOrd="0" destOrd="0" presId="urn:microsoft.com/office/officeart/2008/layout/LinedList"/>
    <dgm:cxn modelId="{B9957BB1-CBFB-4CA5-9D78-41D50B783270}" srcId="{D0D0E7B0-5D4D-49D3-B304-0541D4D9978E}" destId="{5B27F01E-FFE6-448A-9926-A503907B9221}" srcOrd="0" destOrd="0" parTransId="{12452E04-8ABD-4856-B694-6F4FA2CFCC50}" sibTransId="{4EA154BF-2BE5-4994-A75C-8AEAFB06F411}"/>
    <dgm:cxn modelId="{211629D3-70A6-4C27-8D8B-F1B6C9092E71}" srcId="{5B27F01E-FFE6-448A-9926-A503907B9221}" destId="{66066326-31CD-44F1-9982-FB318C2E3923}" srcOrd="1" destOrd="0" parTransId="{FF1423F5-4682-4921-BD36-188204A5886F}" sibTransId="{0787D2BF-1986-43F7-A075-DCCF6F45FC87}"/>
    <dgm:cxn modelId="{D18948DB-1C17-4FC8-9986-41EFA6DA5726}" type="presOf" srcId="{66066326-31CD-44F1-9982-FB318C2E3923}" destId="{357750B8-A7AB-4509-9897-8334D198CB9F}" srcOrd="0" destOrd="0" presId="urn:microsoft.com/office/officeart/2008/layout/LinedList"/>
    <dgm:cxn modelId="{C440B7EB-FB6C-48E5-925D-14F96E0D6F03}" srcId="{5B27F01E-FFE6-448A-9926-A503907B9221}" destId="{BE686BBF-D82E-40AF-B166-345BA5BCE95A}" srcOrd="2" destOrd="0" parTransId="{7378E4FD-BA5F-450A-9717-304B1456EF33}" sibTransId="{32482F14-7157-457C-AA53-892F62D3F054}"/>
    <dgm:cxn modelId="{D7994DC3-1CFF-48A5-B603-A9ECB389B5E6}" type="presParOf" srcId="{9BC548C2-2D80-4D15-A371-F801ADDF88C2}" destId="{ED980A18-C785-4E63-AC5F-AB9486E7E915}" srcOrd="0" destOrd="0" presId="urn:microsoft.com/office/officeart/2008/layout/LinedList"/>
    <dgm:cxn modelId="{998B1984-EA7A-4BBC-8B48-016BDE17796B}" type="presParOf" srcId="{9BC548C2-2D80-4D15-A371-F801ADDF88C2}" destId="{0EC6C286-0E04-41F3-8928-EDAEFDC110DB}" srcOrd="1" destOrd="0" presId="urn:microsoft.com/office/officeart/2008/layout/LinedList"/>
    <dgm:cxn modelId="{60F5DE55-F8F8-4AE1-880B-759731C08D00}" type="presParOf" srcId="{0EC6C286-0E04-41F3-8928-EDAEFDC110DB}" destId="{8E783301-139E-4CC7-8F56-A1089333CE4B}" srcOrd="0" destOrd="0" presId="urn:microsoft.com/office/officeart/2008/layout/LinedList"/>
    <dgm:cxn modelId="{E5EB92DB-F9C8-4913-8CFC-817F946D7E31}" type="presParOf" srcId="{0EC6C286-0E04-41F3-8928-EDAEFDC110DB}" destId="{1A5C585F-C536-4B00-9686-5C30D2D77E5B}" srcOrd="1" destOrd="0" presId="urn:microsoft.com/office/officeart/2008/layout/LinedList"/>
    <dgm:cxn modelId="{5C6E4502-BD5E-419D-B110-8D555A9CED22}" type="presParOf" srcId="{1A5C585F-C536-4B00-9686-5C30D2D77E5B}" destId="{45344C89-C711-474C-97E1-C5AC8CFCF6D9}" srcOrd="0" destOrd="0" presId="urn:microsoft.com/office/officeart/2008/layout/LinedList"/>
    <dgm:cxn modelId="{95347FDB-A195-4A99-95A4-B42E7B61814F}" type="presParOf" srcId="{1A5C585F-C536-4B00-9686-5C30D2D77E5B}" destId="{CD8A57DF-47F1-4B51-B515-47F482696730}" srcOrd="1" destOrd="0" presId="urn:microsoft.com/office/officeart/2008/layout/LinedList"/>
    <dgm:cxn modelId="{44236EA3-8E1D-4196-8FCE-6B84D93037F9}" type="presParOf" srcId="{CD8A57DF-47F1-4B51-B515-47F482696730}" destId="{93646AA4-C024-4502-8A72-C4ADA8FA7B38}" srcOrd="0" destOrd="0" presId="urn:microsoft.com/office/officeart/2008/layout/LinedList"/>
    <dgm:cxn modelId="{C8954D11-D68A-4B78-B165-BCFB32852FAC}" type="presParOf" srcId="{CD8A57DF-47F1-4B51-B515-47F482696730}" destId="{E1A047EC-1A6C-4588-A01B-4C8340D3F18C}" srcOrd="1" destOrd="0" presId="urn:microsoft.com/office/officeart/2008/layout/LinedList"/>
    <dgm:cxn modelId="{C154D725-5452-4587-B465-D7D0EC6A4F54}" type="presParOf" srcId="{CD8A57DF-47F1-4B51-B515-47F482696730}" destId="{917EF7A7-EF90-437E-9231-D113C4F663D1}" srcOrd="2" destOrd="0" presId="urn:microsoft.com/office/officeart/2008/layout/LinedList"/>
    <dgm:cxn modelId="{566DCB4D-EF6F-4CFF-8480-F3A9084ED9EE}" type="presParOf" srcId="{1A5C585F-C536-4B00-9686-5C30D2D77E5B}" destId="{5F70A392-9937-459F-92CA-E97513843B12}" srcOrd="2" destOrd="0" presId="urn:microsoft.com/office/officeart/2008/layout/LinedList"/>
    <dgm:cxn modelId="{E6549916-87B0-4276-B809-9E6EEFAA2C00}" type="presParOf" srcId="{1A5C585F-C536-4B00-9686-5C30D2D77E5B}" destId="{874CA765-7414-4218-9118-B6E9A0664AAA}" srcOrd="3" destOrd="0" presId="urn:microsoft.com/office/officeart/2008/layout/LinedList"/>
    <dgm:cxn modelId="{A7B2FB02-4472-458E-A808-693038D646F9}" type="presParOf" srcId="{1A5C585F-C536-4B00-9686-5C30D2D77E5B}" destId="{1686510D-6BED-477D-A816-2283B8A31D13}" srcOrd="4" destOrd="0" presId="urn:microsoft.com/office/officeart/2008/layout/LinedList"/>
    <dgm:cxn modelId="{42D08FDD-3ED0-4302-9351-92725FB35EC6}" type="presParOf" srcId="{1686510D-6BED-477D-A816-2283B8A31D13}" destId="{1B6303F7-734E-40EE-A7FC-A7435756CBD0}" srcOrd="0" destOrd="0" presId="urn:microsoft.com/office/officeart/2008/layout/LinedList"/>
    <dgm:cxn modelId="{6E29DD42-D1CE-438D-A637-204E8237CF44}" type="presParOf" srcId="{1686510D-6BED-477D-A816-2283B8A31D13}" destId="{357750B8-A7AB-4509-9897-8334D198CB9F}" srcOrd="1" destOrd="0" presId="urn:microsoft.com/office/officeart/2008/layout/LinedList"/>
    <dgm:cxn modelId="{D38344D2-9BDB-45F8-995A-BC9E3EF8D2CD}" type="presParOf" srcId="{1686510D-6BED-477D-A816-2283B8A31D13}" destId="{D225ADBA-1E92-4243-9188-D871A98765BA}" srcOrd="2" destOrd="0" presId="urn:microsoft.com/office/officeart/2008/layout/LinedList"/>
    <dgm:cxn modelId="{D001D798-DB03-4F3A-A895-0544391649BB}" type="presParOf" srcId="{1A5C585F-C536-4B00-9686-5C30D2D77E5B}" destId="{8D567E7E-0080-48AA-A066-CDA0D21A67B2}" srcOrd="5" destOrd="0" presId="urn:microsoft.com/office/officeart/2008/layout/LinedList"/>
    <dgm:cxn modelId="{DAF7D036-7A0A-4FCF-89AF-C027C0A3FF0E}" type="presParOf" srcId="{1A5C585F-C536-4B00-9686-5C30D2D77E5B}" destId="{A63507F1-CC83-4D4E-B524-5E1ABCFFD3F2}" srcOrd="6" destOrd="0" presId="urn:microsoft.com/office/officeart/2008/layout/LinedList"/>
    <dgm:cxn modelId="{284BA5F0-52B8-4CC3-94BF-7E8705D7E090}" type="presParOf" srcId="{1A5C585F-C536-4B00-9686-5C30D2D77E5B}" destId="{8A241D88-EEC0-4670-9CAE-85CE06985E10}" srcOrd="7" destOrd="0" presId="urn:microsoft.com/office/officeart/2008/layout/LinedList"/>
    <dgm:cxn modelId="{41135E46-9B13-4D71-ACC3-D32BA697C2C3}" type="presParOf" srcId="{8A241D88-EEC0-4670-9CAE-85CE06985E10}" destId="{28D50492-49B3-4111-8C1A-0A0BD79A4F59}" srcOrd="0" destOrd="0" presId="urn:microsoft.com/office/officeart/2008/layout/LinedList"/>
    <dgm:cxn modelId="{15E0E61A-23D2-4277-9BA6-617A83B50498}" type="presParOf" srcId="{8A241D88-EEC0-4670-9CAE-85CE06985E10}" destId="{194D8FB1-65B2-4CC5-BAAE-9883A2CF2E8C}" srcOrd="1" destOrd="0" presId="urn:microsoft.com/office/officeart/2008/layout/LinedList"/>
    <dgm:cxn modelId="{2B14857B-E781-4234-8A1D-61A4CBDEE83E}" type="presParOf" srcId="{8A241D88-EEC0-4670-9CAE-85CE06985E10}" destId="{F55213CA-7858-47B0-A58F-CC4E8F1FA794}" srcOrd="2" destOrd="0" presId="urn:microsoft.com/office/officeart/2008/layout/LinedList"/>
    <dgm:cxn modelId="{80DF9B87-6E09-4EC9-830B-C93305CFC469}" type="presParOf" srcId="{1A5C585F-C536-4B00-9686-5C30D2D77E5B}" destId="{E4F38893-4B3A-4827-BE28-2DF6928EF82B}" srcOrd="8" destOrd="0" presId="urn:microsoft.com/office/officeart/2008/layout/LinedList"/>
    <dgm:cxn modelId="{E617648D-02F2-474B-91AE-C020F643E716}" type="presParOf" srcId="{1A5C585F-C536-4B00-9686-5C30D2D77E5B}" destId="{45087CBC-AF58-4E82-B10B-622C4A755BD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D0E7B0-5D4D-49D3-B304-0541D4D997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B27F01E-FFE6-448A-9926-A503907B9221}">
      <dgm:prSet phldrT="[Tekst]" custT="1"/>
      <dgm:spPr/>
      <dgm:t>
        <a:bodyPr/>
        <a:lstStyle/>
        <a:p>
          <a:pPr algn="ctr"/>
          <a:r>
            <a:rPr lang="hr-HR" sz="2800" dirty="0" err="1"/>
            <a:t>Bilinogojstvo</a:t>
          </a:r>
          <a:endParaRPr lang="hr-HR" sz="2800" dirty="0"/>
        </a:p>
      </dgm:t>
    </dgm:pt>
    <dgm:pt modelId="{12452E04-8ABD-4856-B694-6F4FA2CFCC50}" type="parTrans" cxnId="{B9957BB1-CBFB-4CA5-9D78-41D50B783270}">
      <dgm:prSet/>
      <dgm:spPr/>
      <dgm:t>
        <a:bodyPr/>
        <a:lstStyle/>
        <a:p>
          <a:endParaRPr lang="hr-HR"/>
        </a:p>
      </dgm:t>
    </dgm:pt>
    <dgm:pt modelId="{4EA154BF-2BE5-4994-A75C-8AEAFB06F411}" type="sibTrans" cxnId="{B9957BB1-CBFB-4CA5-9D78-41D50B783270}">
      <dgm:prSet/>
      <dgm:spPr/>
      <dgm:t>
        <a:bodyPr/>
        <a:lstStyle/>
        <a:p>
          <a:endParaRPr lang="hr-HR"/>
        </a:p>
      </dgm:t>
    </dgm:pt>
    <dgm:pt modelId="{66066326-31CD-44F1-9982-FB318C2E3923}">
      <dgm:prSet custT="1"/>
      <dgm:spPr/>
      <dgm:t>
        <a:bodyPr/>
        <a:lstStyle/>
        <a:p>
          <a:r>
            <a:rPr lang="hr-HR" sz="1600" b="1" i="0" u="none" strike="noStrike" dirty="0">
              <a:solidFill>
                <a:srgbClr val="000000"/>
              </a:solidFill>
              <a:effectLst/>
              <a:latin typeface="+mj-lt"/>
            </a:rPr>
            <a:t>Dolazak do konkretnih informacija od osobe koja radi u određenoj firmi (vezano uz poljoprivredu) i načinu na koji firma funkcionira, njihove stvarne prednosti i nedostatci i sveukupni dojam tog radnika</a:t>
          </a:r>
          <a:endParaRPr lang="pl-PL" sz="1600" b="1" dirty="0">
            <a:latin typeface="+mj-lt"/>
          </a:endParaRPr>
        </a:p>
      </dgm:t>
    </dgm:pt>
    <dgm:pt modelId="{FF1423F5-4682-4921-BD36-188204A5886F}" type="parTrans" cxnId="{211629D3-70A6-4C27-8D8B-F1B6C9092E71}">
      <dgm:prSet/>
      <dgm:spPr/>
      <dgm:t>
        <a:bodyPr/>
        <a:lstStyle/>
        <a:p>
          <a:endParaRPr lang="hr-HR"/>
        </a:p>
      </dgm:t>
    </dgm:pt>
    <dgm:pt modelId="{0787D2BF-1986-43F7-A075-DCCF6F45FC87}" type="sibTrans" cxnId="{211629D3-70A6-4C27-8D8B-F1B6C9092E71}">
      <dgm:prSet/>
      <dgm:spPr/>
      <dgm:t>
        <a:bodyPr/>
        <a:lstStyle/>
        <a:p>
          <a:endParaRPr lang="hr-HR"/>
        </a:p>
      </dgm:t>
    </dgm:pt>
    <dgm:pt modelId="{5F2BE3B9-DC03-4EFE-8559-B6E59D3B94AD}">
      <dgm:prSet custT="1"/>
      <dgm:spPr/>
      <dgm:t>
        <a:bodyPr/>
        <a:lstStyle/>
        <a:p>
          <a:r>
            <a:rPr lang="hr-HR" sz="1600" dirty="0"/>
            <a:t>Povezivanje VUK-a sa agronomskim firmama/ustanovama u svrhu njihovog predstavljanja završnim studenima i motiviranjem studenata za rad u struci</a:t>
          </a:r>
        </a:p>
      </dgm:t>
    </dgm:pt>
    <dgm:pt modelId="{3EF04255-056E-4B34-A639-4CCE20102757}" type="parTrans" cxnId="{21CB2F4B-8C58-40A8-B2F7-4EFC42789199}">
      <dgm:prSet/>
      <dgm:spPr/>
      <dgm:t>
        <a:bodyPr/>
        <a:lstStyle/>
        <a:p>
          <a:endParaRPr lang="hr-HR"/>
        </a:p>
      </dgm:t>
    </dgm:pt>
    <dgm:pt modelId="{AF2145E1-327C-400E-A027-7650549BC93F}" type="sibTrans" cxnId="{21CB2F4B-8C58-40A8-B2F7-4EFC42789199}">
      <dgm:prSet/>
      <dgm:spPr/>
      <dgm:t>
        <a:bodyPr/>
        <a:lstStyle/>
        <a:p>
          <a:endParaRPr lang="hr-HR"/>
        </a:p>
      </dgm:t>
    </dgm:pt>
    <dgm:pt modelId="{9BC548C2-2D80-4D15-A371-F801ADDF88C2}" type="pres">
      <dgm:prSet presAssocID="{D0D0E7B0-5D4D-49D3-B304-0541D4D9978E}" presName="vert0" presStyleCnt="0">
        <dgm:presLayoutVars>
          <dgm:dir/>
          <dgm:animOne val="branch"/>
          <dgm:animLvl val="lvl"/>
        </dgm:presLayoutVars>
      </dgm:prSet>
      <dgm:spPr/>
    </dgm:pt>
    <dgm:pt modelId="{ED980A18-C785-4E63-AC5F-AB9486E7E915}" type="pres">
      <dgm:prSet presAssocID="{5B27F01E-FFE6-448A-9926-A503907B9221}" presName="thickLine" presStyleLbl="alignNode1" presStyleIdx="0" presStyleCnt="1"/>
      <dgm:spPr/>
    </dgm:pt>
    <dgm:pt modelId="{0EC6C286-0E04-41F3-8928-EDAEFDC110DB}" type="pres">
      <dgm:prSet presAssocID="{5B27F01E-FFE6-448A-9926-A503907B9221}" presName="horz1" presStyleCnt="0"/>
      <dgm:spPr/>
    </dgm:pt>
    <dgm:pt modelId="{8E783301-139E-4CC7-8F56-A1089333CE4B}" type="pres">
      <dgm:prSet presAssocID="{5B27F01E-FFE6-448A-9926-A503907B9221}" presName="tx1" presStyleLbl="revTx" presStyleIdx="0" presStyleCnt="3"/>
      <dgm:spPr/>
    </dgm:pt>
    <dgm:pt modelId="{1A5C585F-C536-4B00-9686-5C30D2D77E5B}" type="pres">
      <dgm:prSet presAssocID="{5B27F01E-FFE6-448A-9926-A503907B9221}" presName="vert1" presStyleCnt="0"/>
      <dgm:spPr/>
    </dgm:pt>
    <dgm:pt modelId="{45344C89-C711-474C-97E1-C5AC8CFCF6D9}" type="pres">
      <dgm:prSet presAssocID="{5F2BE3B9-DC03-4EFE-8559-B6E59D3B94AD}" presName="vertSpace2a" presStyleCnt="0"/>
      <dgm:spPr/>
    </dgm:pt>
    <dgm:pt modelId="{CD8A57DF-47F1-4B51-B515-47F482696730}" type="pres">
      <dgm:prSet presAssocID="{5F2BE3B9-DC03-4EFE-8559-B6E59D3B94AD}" presName="horz2" presStyleCnt="0"/>
      <dgm:spPr/>
    </dgm:pt>
    <dgm:pt modelId="{93646AA4-C024-4502-8A72-C4ADA8FA7B38}" type="pres">
      <dgm:prSet presAssocID="{5F2BE3B9-DC03-4EFE-8559-B6E59D3B94AD}" presName="horzSpace2" presStyleCnt="0"/>
      <dgm:spPr/>
    </dgm:pt>
    <dgm:pt modelId="{E1A047EC-1A6C-4588-A01B-4C8340D3F18C}" type="pres">
      <dgm:prSet presAssocID="{5F2BE3B9-DC03-4EFE-8559-B6E59D3B94AD}" presName="tx2" presStyleLbl="revTx" presStyleIdx="1" presStyleCnt="3" custScaleY="119275"/>
      <dgm:spPr/>
    </dgm:pt>
    <dgm:pt modelId="{917EF7A7-EF90-437E-9231-D113C4F663D1}" type="pres">
      <dgm:prSet presAssocID="{5F2BE3B9-DC03-4EFE-8559-B6E59D3B94AD}" presName="vert2" presStyleCnt="0"/>
      <dgm:spPr/>
    </dgm:pt>
    <dgm:pt modelId="{5F70A392-9937-459F-92CA-E97513843B12}" type="pres">
      <dgm:prSet presAssocID="{5F2BE3B9-DC03-4EFE-8559-B6E59D3B94AD}" presName="thinLine2b" presStyleLbl="callout" presStyleIdx="0" presStyleCnt="2"/>
      <dgm:spPr/>
    </dgm:pt>
    <dgm:pt modelId="{874CA765-7414-4218-9118-B6E9A0664AAA}" type="pres">
      <dgm:prSet presAssocID="{5F2BE3B9-DC03-4EFE-8559-B6E59D3B94AD}" presName="vertSpace2b" presStyleCnt="0"/>
      <dgm:spPr/>
    </dgm:pt>
    <dgm:pt modelId="{1686510D-6BED-477D-A816-2283B8A31D13}" type="pres">
      <dgm:prSet presAssocID="{66066326-31CD-44F1-9982-FB318C2E3923}" presName="horz2" presStyleCnt="0"/>
      <dgm:spPr/>
    </dgm:pt>
    <dgm:pt modelId="{1B6303F7-734E-40EE-A7FC-A7435756CBD0}" type="pres">
      <dgm:prSet presAssocID="{66066326-31CD-44F1-9982-FB318C2E3923}" presName="horzSpace2" presStyleCnt="0"/>
      <dgm:spPr/>
    </dgm:pt>
    <dgm:pt modelId="{357750B8-A7AB-4509-9897-8334D198CB9F}" type="pres">
      <dgm:prSet presAssocID="{66066326-31CD-44F1-9982-FB318C2E3923}" presName="tx2" presStyleLbl="revTx" presStyleIdx="2" presStyleCnt="3" custScaleY="117670"/>
      <dgm:spPr/>
    </dgm:pt>
    <dgm:pt modelId="{D225ADBA-1E92-4243-9188-D871A98765BA}" type="pres">
      <dgm:prSet presAssocID="{66066326-31CD-44F1-9982-FB318C2E3923}" presName="vert2" presStyleCnt="0"/>
      <dgm:spPr/>
    </dgm:pt>
    <dgm:pt modelId="{8D567E7E-0080-48AA-A066-CDA0D21A67B2}" type="pres">
      <dgm:prSet presAssocID="{66066326-31CD-44F1-9982-FB318C2E3923}" presName="thinLine2b" presStyleLbl="callout" presStyleIdx="1" presStyleCnt="2"/>
      <dgm:spPr/>
    </dgm:pt>
    <dgm:pt modelId="{A63507F1-CC83-4D4E-B524-5E1ABCFFD3F2}" type="pres">
      <dgm:prSet presAssocID="{66066326-31CD-44F1-9982-FB318C2E3923}" presName="vertSpace2b" presStyleCnt="0"/>
      <dgm:spPr/>
    </dgm:pt>
  </dgm:ptLst>
  <dgm:cxnLst>
    <dgm:cxn modelId="{30D1E920-9C07-4938-8C22-B68DCEC56F2F}" type="presOf" srcId="{5F2BE3B9-DC03-4EFE-8559-B6E59D3B94AD}" destId="{E1A047EC-1A6C-4588-A01B-4C8340D3F18C}" srcOrd="0" destOrd="0" presId="urn:microsoft.com/office/officeart/2008/layout/LinedList"/>
    <dgm:cxn modelId="{4A81F15B-C1E5-407B-BA15-0067D25AE984}" type="presOf" srcId="{5B27F01E-FFE6-448A-9926-A503907B9221}" destId="{8E783301-139E-4CC7-8F56-A1089333CE4B}" srcOrd="0" destOrd="0" presId="urn:microsoft.com/office/officeart/2008/layout/LinedList"/>
    <dgm:cxn modelId="{21CB2F4B-8C58-40A8-B2F7-4EFC42789199}" srcId="{5B27F01E-FFE6-448A-9926-A503907B9221}" destId="{5F2BE3B9-DC03-4EFE-8559-B6E59D3B94AD}" srcOrd="0" destOrd="0" parTransId="{3EF04255-056E-4B34-A639-4CCE20102757}" sibTransId="{AF2145E1-327C-400E-A027-7650549BC93F}"/>
    <dgm:cxn modelId="{4D569D7B-E359-4132-AC44-8D82CA12C033}" type="presOf" srcId="{D0D0E7B0-5D4D-49D3-B304-0541D4D9978E}" destId="{9BC548C2-2D80-4D15-A371-F801ADDF88C2}" srcOrd="0" destOrd="0" presId="urn:microsoft.com/office/officeart/2008/layout/LinedList"/>
    <dgm:cxn modelId="{B9957BB1-CBFB-4CA5-9D78-41D50B783270}" srcId="{D0D0E7B0-5D4D-49D3-B304-0541D4D9978E}" destId="{5B27F01E-FFE6-448A-9926-A503907B9221}" srcOrd="0" destOrd="0" parTransId="{12452E04-8ABD-4856-B694-6F4FA2CFCC50}" sibTransId="{4EA154BF-2BE5-4994-A75C-8AEAFB06F411}"/>
    <dgm:cxn modelId="{211629D3-70A6-4C27-8D8B-F1B6C9092E71}" srcId="{5B27F01E-FFE6-448A-9926-A503907B9221}" destId="{66066326-31CD-44F1-9982-FB318C2E3923}" srcOrd="1" destOrd="0" parTransId="{FF1423F5-4682-4921-BD36-188204A5886F}" sibTransId="{0787D2BF-1986-43F7-A075-DCCF6F45FC87}"/>
    <dgm:cxn modelId="{D18948DB-1C17-4FC8-9986-41EFA6DA5726}" type="presOf" srcId="{66066326-31CD-44F1-9982-FB318C2E3923}" destId="{357750B8-A7AB-4509-9897-8334D198CB9F}" srcOrd="0" destOrd="0" presId="urn:microsoft.com/office/officeart/2008/layout/LinedList"/>
    <dgm:cxn modelId="{D7994DC3-1CFF-48A5-B603-A9ECB389B5E6}" type="presParOf" srcId="{9BC548C2-2D80-4D15-A371-F801ADDF88C2}" destId="{ED980A18-C785-4E63-AC5F-AB9486E7E915}" srcOrd="0" destOrd="0" presId="urn:microsoft.com/office/officeart/2008/layout/LinedList"/>
    <dgm:cxn modelId="{998B1984-EA7A-4BBC-8B48-016BDE17796B}" type="presParOf" srcId="{9BC548C2-2D80-4D15-A371-F801ADDF88C2}" destId="{0EC6C286-0E04-41F3-8928-EDAEFDC110DB}" srcOrd="1" destOrd="0" presId="urn:microsoft.com/office/officeart/2008/layout/LinedList"/>
    <dgm:cxn modelId="{60F5DE55-F8F8-4AE1-880B-759731C08D00}" type="presParOf" srcId="{0EC6C286-0E04-41F3-8928-EDAEFDC110DB}" destId="{8E783301-139E-4CC7-8F56-A1089333CE4B}" srcOrd="0" destOrd="0" presId="urn:microsoft.com/office/officeart/2008/layout/LinedList"/>
    <dgm:cxn modelId="{E5EB92DB-F9C8-4913-8CFC-817F946D7E31}" type="presParOf" srcId="{0EC6C286-0E04-41F3-8928-EDAEFDC110DB}" destId="{1A5C585F-C536-4B00-9686-5C30D2D77E5B}" srcOrd="1" destOrd="0" presId="urn:microsoft.com/office/officeart/2008/layout/LinedList"/>
    <dgm:cxn modelId="{5C6E4502-BD5E-419D-B110-8D555A9CED22}" type="presParOf" srcId="{1A5C585F-C536-4B00-9686-5C30D2D77E5B}" destId="{45344C89-C711-474C-97E1-C5AC8CFCF6D9}" srcOrd="0" destOrd="0" presId="urn:microsoft.com/office/officeart/2008/layout/LinedList"/>
    <dgm:cxn modelId="{95347FDB-A195-4A99-95A4-B42E7B61814F}" type="presParOf" srcId="{1A5C585F-C536-4B00-9686-5C30D2D77E5B}" destId="{CD8A57DF-47F1-4B51-B515-47F482696730}" srcOrd="1" destOrd="0" presId="urn:microsoft.com/office/officeart/2008/layout/LinedList"/>
    <dgm:cxn modelId="{44236EA3-8E1D-4196-8FCE-6B84D93037F9}" type="presParOf" srcId="{CD8A57DF-47F1-4B51-B515-47F482696730}" destId="{93646AA4-C024-4502-8A72-C4ADA8FA7B38}" srcOrd="0" destOrd="0" presId="urn:microsoft.com/office/officeart/2008/layout/LinedList"/>
    <dgm:cxn modelId="{C8954D11-D68A-4B78-B165-BCFB32852FAC}" type="presParOf" srcId="{CD8A57DF-47F1-4B51-B515-47F482696730}" destId="{E1A047EC-1A6C-4588-A01B-4C8340D3F18C}" srcOrd="1" destOrd="0" presId="urn:microsoft.com/office/officeart/2008/layout/LinedList"/>
    <dgm:cxn modelId="{C154D725-5452-4587-B465-D7D0EC6A4F54}" type="presParOf" srcId="{CD8A57DF-47F1-4B51-B515-47F482696730}" destId="{917EF7A7-EF90-437E-9231-D113C4F663D1}" srcOrd="2" destOrd="0" presId="urn:microsoft.com/office/officeart/2008/layout/LinedList"/>
    <dgm:cxn modelId="{566DCB4D-EF6F-4CFF-8480-F3A9084ED9EE}" type="presParOf" srcId="{1A5C585F-C536-4B00-9686-5C30D2D77E5B}" destId="{5F70A392-9937-459F-92CA-E97513843B12}" srcOrd="2" destOrd="0" presId="urn:microsoft.com/office/officeart/2008/layout/LinedList"/>
    <dgm:cxn modelId="{E6549916-87B0-4276-B809-9E6EEFAA2C00}" type="presParOf" srcId="{1A5C585F-C536-4B00-9686-5C30D2D77E5B}" destId="{874CA765-7414-4218-9118-B6E9A0664AAA}" srcOrd="3" destOrd="0" presId="urn:microsoft.com/office/officeart/2008/layout/LinedList"/>
    <dgm:cxn modelId="{A7B2FB02-4472-458E-A808-693038D646F9}" type="presParOf" srcId="{1A5C585F-C536-4B00-9686-5C30D2D77E5B}" destId="{1686510D-6BED-477D-A816-2283B8A31D13}" srcOrd="4" destOrd="0" presId="urn:microsoft.com/office/officeart/2008/layout/LinedList"/>
    <dgm:cxn modelId="{42D08FDD-3ED0-4302-9351-92725FB35EC6}" type="presParOf" srcId="{1686510D-6BED-477D-A816-2283B8A31D13}" destId="{1B6303F7-734E-40EE-A7FC-A7435756CBD0}" srcOrd="0" destOrd="0" presId="urn:microsoft.com/office/officeart/2008/layout/LinedList"/>
    <dgm:cxn modelId="{6E29DD42-D1CE-438D-A637-204E8237CF44}" type="presParOf" srcId="{1686510D-6BED-477D-A816-2283B8A31D13}" destId="{357750B8-A7AB-4509-9897-8334D198CB9F}" srcOrd="1" destOrd="0" presId="urn:microsoft.com/office/officeart/2008/layout/LinedList"/>
    <dgm:cxn modelId="{D38344D2-9BDB-45F8-995A-BC9E3EF8D2CD}" type="presParOf" srcId="{1686510D-6BED-477D-A816-2283B8A31D13}" destId="{D225ADBA-1E92-4243-9188-D871A98765BA}" srcOrd="2" destOrd="0" presId="urn:microsoft.com/office/officeart/2008/layout/LinedList"/>
    <dgm:cxn modelId="{D001D798-DB03-4F3A-A895-0544391649BB}" type="presParOf" srcId="{1A5C585F-C536-4B00-9686-5C30D2D77E5B}" destId="{8D567E7E-0080-48AA-A066-CDA0D21A67B2}" srcOrd="5" destOrd="0" presId="urn:microsoft.com/office/officeart/2008/layout/LinedList"/>
    <dgm:cxn modelId="{DAF7D036-7A0A-4FCF-89AF-C027C0A3FF0E}" type="presParOf" srcId="{1A5C585F-C536-4B00-9686-5C30D2D77E5B}" destId="{A63507F1-CC83-4D4E-B524-5E1ABCFFD3F2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D0E7B0-5D4D-49D3-B304-0541D4D997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B27F01E-FFE6-448A-9926-A503907B9221}">
      <dgm:prSet phldrT="[Tekst]" custT="1"/>
      <dgm:spPr/>
      <dgm:t>
        <a:bodyPr/>
        <a:lstStyle/>
        <a:p>
          <a:pPr algn="ctr"/>
          <a:r>
            <a:rPr lang="hr-HR" sz="2800" dirty="0"/>
            <a:t>Menadžment u poljoprivredi</a:t>
          </a:r>
        </a:p>
      </dgm:t>
    </dgm:pt>
    <dgm:pt modelId="{12452E04-8ABD-4856-B694-6F4FA2CFCC50}" type="parTrans" cxnId="{B9957BB1-CBFB-4CA5-9D78-41D50B783270}">
      <dgm:prSet/>
      <dgm:spPr/>
      <dgm:t>
        <a:bodyPr/>
        <a:lstStyle/>
        <a:p>
          <a:endParaRPr lang="hr-HR"/>
        </a:p>
      </dgm:t>
    </dgm:pt>
    <dgm:pt modelId="{4EA154BF-2BE5-4994-A75C-8AEAFB06F411}" type="sibTrans" cxnId="{B9957BB1-CBFB-4CA5-9D78-41D50B783270}">
      <dgm:prSet/>
      <dgm:spPr/>
      <dgm:t>
        <a:bodyPr/>
        <a:lstStyle/>
        <a:p>
          <a:endParaRPr lang="hr-HR"/>
        </a:p>
      </dgm:t>
    </dgm:pt>
    <dgm:pt modelId="{66066326-31CD-44F1-9982-FB318C2E3923}">
      <dgm:prSet custT="1"/>
      <dgm:spPr/>
      <dgm:t>
        <a:bodyPr/>
        <a:lstStyle/>
        <a:p>
          <a:r>
            <a:rPr lang="hr-HR" sz="1600" b="0" i="0" u="none" dirty="0"/>
            <a:t>Profesori bi trebali reći mogućnosti zaposlenja nakon te pružati informacije s tržišta rada. </a:t>
          </a:r>
          <a:endParaRPr lang="pl-PL" sz="1600" dirty="0">
            <a:latin typeface="+mj-lt"/>
          </a:endParaRPr>
        </a:p>
      </dgm:t>
    </dgm:pt>
    <dgm:pt modelId="{FF1423F5-4682-4921-BD36-188204A5886F}" type="parTrans" cxnId="{211629D3-70A6-4C27-8D8B-F1B6C9092E71}">
      <dgm:prSet/>
      <dgm:spPr/>
      <dgm:t>
        <a:bodyPr/>
        <a:lstStyle/>
        <a:p>
          <a:endParaRPr lang="hr-HR"/>
        </a:p>
      </dgm:t>
    </dgm:pt>
    <dgm:pt modelId="{0787D2BF-1986-43F7-A075-DCCF6F45FC87}" type="sibTrans" cxnId="{211629D3-70A6-4C27-8D8B-F1B6C9092E71}">
      <dgm:prSet/>
      <dgm:spPr/>
      <dgm:t>
        <a:bodyPr/>
        <a:lstStyle/>
        <a:p>
          <a:endParaRPr lang="hr-HR"/>
        </a:p>
      </dgm:t>
    </dgm:pt>
    <dgm:pt modelId="{5F2BE3B9-DC03-4EFE-8559-B6E59D3B94AD}">
      <dgm:prSet custT="1"/>
      <dgm:spPr/>
      <dgm:t>
        <a:bodyPr/>
        <a:lstStyle/>
        <a:p>
          <a:r>
            <a:rPr lang="hr-HR" sz="1600" b="0" i="0" u="none" dirty="0"/>
            <a:t>Više informacije vise terenskih nastava da dobijemo bolji uvid u razna zanimanja vezana za poljoprivredu</a:t>
          </a:r>
          <a:endParaRPr lang="hr-HR" sz="1600" dirty="0"/>
        </a:p>
      </dgm:t>
    </dgm:pt>
    <dgm:pt modelId="{3EF04255-056E-4B34-A639-4CCE20102757}" type="parTrans" cxnId="{21CB2F4B-8C58-40A8-B2F7-4EFC42789199}">
      <dgm:prSet/>
      <dgm:spPr/>
      <dgm:t>
        <a:bodyPr/>
        <a:lstStyle/>
        <a:p>
          <a:endParaRPr lang="hr-HR"/>
        </a:p>
      </dgm:t>
    </dgm:pt>
    <dgm:pt modelId="{AF2145E1-327C-400E-A027-7650549BC93F}" type="sibTrans" cxnId="{21CB2F4B-8C58-40A8-B2F7-4EFC42789199}">
      <dgm:prSet/>
      <dgm:spPr/>
      <dgm:t>
        <a:bodyPr/>
        <a:lstStyle/>
        <a:p>
          <a:endParaRPr lang="hr-HR"/>
        </a:p>
      </dgm:t>
    </dgm:pt>
    <dgm:pt modelId="{9BC548C2-2D80-4D15-A371-F801ADDF88C2}" type="pres">
      <dgm:prSet presAssocID="{D0D0E7B0-5D4D-49D3-B304-0541D4D9978E}" presName="vert0" presStyleCnt="0">
        <dgm:presLayoutVars>
          <dgm:dir/>
          <dgm:animOne val="branch"/>
          <dgm:animLvl val="lvl"/>
        </dgm:presLayoutVars>
      </dgm:prSet>
      <dgm:spPr/>
    </dgm:pt>
    <dgm:pt modelId="{ED980A18-C785-4E63-AC5F-AB9486E7E915}" type="pres">
      <dgm:prSet presAssocID="{5B27F01E-FFE6-448A-9926-A503907B9221}" presName="thickLine" presStyleLbl="alignNode1" presStyleIdx="0" presStyleCnt="1"/>
      <dgm:spPr/>
    </dgm:pt>
    <dgm:pt modelId="{0EC6C286-0E04-41F3-8928-EDAEFDC110DB}" type="pres">
      <dgm:prSet presAssocID="{5B27F01E-FFE6-448A-9926-A503907B9221}" presName="horz1" presStyleCnt="0"/>
      <dgm:spPr/>
    </dgm:pt>
    <dgm:pt modelId="{8E783301-139E-4CC7-8F56-A1089333CE4B}" type="pres">
      <dgm:prSet presAssocID="{5B27F01E-FFE6-448A-9926-A503907B9221}" presName="tx1" presStyleLbl="revTx" presStyleIdx="0" presStyleCnt="3"/>
      <dgm:spPr/>
    </dgm:pt>
    <dgm:pt modelId="{1A5C585F-C536-4B00-9686-5C30D2D77E5B}" type="pres">
      <dgm:prSet presAssocID="{5B27F01E-FFE6-448A-9926-A503907B9221}" presName="vert1" presStyleCnt="0"/>
      <dgm:spPr/>
    </dgm:pt>
    <dgm:pt modelId="{45344C89-C711-474C-97E1-C5AC8CFCF6D9}" type="pres">
      <dgm:prSet presAssocID="{5F2BE3B9-DC03-4EFE-8559-B6E59D3B94AD}" presName="vertSpace2a" presStyleCnt="0"/>
      <dgm:spPr/>
    </dgm:pt>
    <dgm:pt modelId="{CD8A57DF-47F1-4B51-B515-47F482696730}" type="pres">
      <dgm:prSet presAssocID="{5F2BE3B9-DC03-4EFE-8559-B6E59D3B94AD}" presName="horz2" presStyleCnt="0"/>
      <dgm:spPr/>
    </dgm:pt>
    <dgm:pt modelId="{93646AA4-C024-4502-8A72-C4ADA8FA7B38}" type="pres">
      <dgm:prSet presAssocID="{5F2BE3B9-DC03-4EFE-8559-B6E59D3B94AD}" presName="horzSpace2" presStyleCnt="0"/>
      <dgm:spPr/>
    </dgm:pt>
    <dgm:pt modelId="{E1A047EC-1A6C-4588-A01B-4C8340D3F18C}" type="pres">
      <dgm:prSet presAssocID="{5F2BE3B9-DC03-4EFE-8559-B6E59D3B94AD}" presName="tx2" presStyleLbl="revTx" presStyleIdx="1" presStyleCnt="3" custScaleY="119275"/>
      <dgm:spPr/>
    </dgm:pt>
    <dgm:pt modelId="{917EF7A7-EF90-437E-9231-D113C4F663D1}" type="pres">
      <dgm:prSet presAssocID="{5F2BE3B9-DC03-4EFE-8559-B6E59D3B94AD}" presName="vert2" presStyleCnt="0"/>
      <dgm:spPr/>
    </dgm:pt>
    <dgm:pt modelId="{5F70A392-9937-459F-92CA-E97513843B12}" type="pres">
      <dgm:prSet presAssocID="{5F2BE3B9-DC03-4EFE-8559-B6E59D3B94AD}" presName="thinLine2b" presStyleLbl="callout" presStyleIdx="0" presStyleCnt="2"/>
      <dgm:spPr/>
    </dgm:pt>
    <dgm:pt modelId="{874CA765-7414-4218-9118-B6E9A0664AAA}" type="pres">
      <dgm:prSet presAssocID="{5F2BE3B9-DC03-4EFE-8559-B6E59D3B94AD}" presName="vertSpace2b" presStyleCnt="0"/>
      <dgm:spPr/>
    </dgm:pt>
    <dgm:pt modelId="{1686510D-6BED-477D-A816-2283B8A31D13}" type="pres">
      <dgm:prSet presAssocID="{66066326-31CD-44F1-9982-FB318C2E3923}" presName="horz2" presStyleCnt="0"/>
      <dgm:spPr/>
    </dgm:pt>
    <dgm:pt modelId="{1B6303F7-734E-40EE-A7FC-A7435756CBD0}" type="pres">
      <dgm:prSet presAssocID="{66066326-31CD-44F1-9982-FB318C2E3923}" presName="horzSpace2" presStyleCnt="0"/>
      <dgm:spPr/>
    </dgm:pt>
    <dgm:pt modelId="{357750B8-A7AB-4509-9897-8334D198CB9F}" type="pres">
      <dgm:prSet presAssocID="{66066326-31CD-44F1-9982-FB318C2E3923}" presName="tx2" presStyleLbl="revTx" presStyleIdx="2" presStyleCnt="3" custScaleY="53720"/>
      <dgm:spPr/>
    </dgm:pt>
    <dgm:pt modelId="{D225ADBA-1E92-4243-9188-D871A98765BA}" type="pres">
      <dgm:prSet presAssocID="{66066326-31CD-44F1-9982-FB318C2E3923}" presName="vert2" presStyleCnt="0"/>
      <dgm:spPr/>
    </dgm:pt>
    <dgm:pt modelId="{8D567E7E-0080-48AA-A066-CDA0D21A67B2}" type="pres">
      <dgm:prSet presAssocID="{66066326-31CD-44F1-9982-FB318C2E3923}" presName="thinLine2b" presStyleLbl="callout" presStyleIdx="1" presStyleCnt="2"/>
      <dgm:spPr/>
    </dgm:pt>
    <dgm:pt modelId="{A63507F1-CC83-4D4E-B524-5E1ABCFFD3F2}" type="pres">
      <dgm:prSet presAssocID="{66066326-31CD-44F1-9982-FB318C2E3923}" presName="vertSpace2b" presStyleCnt="0"/>
      <dgm:spPr/>
    </dgm:pt>
  </dgm:ptLst>
  <dgm:cxnLst>
    <dgm:cxn modelId="{30D1E920-9C07-4938-8C22-B68DCEC56F2F}" type="presOf" srcId="{5F2BE3B9-DC03-4EFE-8559-B6E59D3B94AD}" destId="{E1A047EC-1A6C-4588-A01B-4C8340D3F18C}" srcOrd="0" destOrd="0" presId="urn:microsoft.com/office/officeart/2008/layout/LinedList"/>
    <dgm:cxn modelId="{4A81F15B-C1E5-407B-BA15-0067D25AE984}" type="presOf" srcId="{5B27F01E-FFE6-448A-9926-A503907B9221}" destId="{8E783301-139E-4CC7-8F56-A1089333CE4B}" srcOrd="0" destOrd="0" presId="urn:microsoft.com/office/officeart/2008/layout/LinedList"/>
    <dgm:cxn modelId="{21CB2F4B-8C58-40A8-B2F7-4EFC42789199}" srcId="{5B27F01E-FFE6-448A-9926-A503907B9221}" destId="{5F2BE3B9-DC03-4EFE-8559-B6E59D3B94AD}" srcOrd="0" destOrd="0" parTransId="{3EF04255-056E-4B34-A639-4CCE20102757}" sibTransId="{AF2145E1-327C-400E-A027-7650549BC93F}"/>
    <dgm:cxn modelId="{4D569D7B-E359-4132-AC44-8D82CA12C033}" type="presOf" srcId="{D0D0E7B0-5D4D-49D3-B304-0541D4D9978E}" destId="{9BC548C2-2D80-4D15-A371-F801ADDF88C2}" srcOrd="0" destOrd="0" presId="urn:microsoft.com/office/officeart/2008/layout/LinedList"/>
    <dgm:cxn modelId="{B9957BB1-CBFB-4CA5-9D78-41D50B783270}" srcId="{D0D0E7B0-5D4D-49D3-B304-0541D4D9978E}" destId="{5B27F01E-FFE6-448A-9926-A503907B9221}" srcOrd="0" destOrd="0" parTransId="{12452E04-8ABD-4856-B694-6F4FA2CFCC50}" sibTransId="{4EA154BF-2BE5-4994-A75C-8AEAFB06F411}"/>
    <dgm:cxn modelId="{211629D3-70A6-4C27-8D8B-F1B6C9092E71}" srcId="{5B27F01E-FFE6-448A-9926-A503907B9221}" destId="{66066326-31CD-44F1-9982-FB318C2E3923}" srcOrd="1" destOrd="0" parTransId="{FF1423F5-4682-4921-BD36-188204A5886F}" sibTransId="{0787D2BF-1986-43F7-A075-DCCF6F45FC87}"/>
    <dgm:cxn modelId="{D18948DB-1C17-4FC8-9986-41EFA6DA5726}" type="presOf" srcId="{66066326-31CD-44F1-9982-FB318C2E3923}" destId="{357750B8-A7AB-4509-9897-8334D198CB9F}" srcOrd="0" destOrd="0" presId="urn:microsoft.com/office/officeart/2008/layout/LinedList"/>
    <dgm:cxn modelId="{D7994DC3-1CFF-48A5-B603-A9ECB389B5E6}" type="presParOf" srcId="{9BC548C2-2D80-4D15-A371-F801ADDF88C2}" destId="{ED980A18-C785-4E63-AC5F-AB9486E7E915}" srcOrd="0" destOrd="0" presId="urn:microsoft.com/office/officeart/2008/layout/LinedList"/>
    <dgm:cxn modelId="{998B1984-EA7A-4BBC-8B48-016BDE17796B}" type="presParOf" srcId="{9BC548C2-2D80-4D15-A371-F801ADDF88C2}" destId="{0EC6C286-0E04-41F3-8928-EDAEFDC110DB}" srcOrd="1" destOrd="0" presId="urn:microsoft.com/office/officeart/2008/layout/LinedList"/>
    <dgm:cxn modelId="{60F5DE55-F8F8-4AE1-880B-759731C08D00}" type="presParOf" srcId="{0EC6C286-0E04-41F3-8928-EDAEFDC110DB}" destId="{8E783301-139E-4CC7-8F56-A1089333CE4B}" srcOrd="0" destOrd="0" presId="urn:microsoft.com/office/officeart/2008/layout/LinedList"/>
    <dgm:cxn modelId="{E5EB92DB-F9C8-4913-8CFC-817F946D7E31}" type="presParOf" srcId="{0EC6C286-0E04-41F3-8928-EDAEFDC110DB}" destId="{1A5C585F-C536-4B00-9686-5C30D2D77E5B}" srcOrd="1" destOrd="0" presId="urn:microsoft.com/office/officeart/2008/layout/LinedList"/>
    <dgm:cxn modelId="{5C6E4502-BD5E-419D-B110-8D555A9CED22}" type="presParOf" srcId="{1A5C585F-C536-4B00-9686-5C30D2D77E5B}" destId="{45344C89-C711-474C-97E1-C5AC8CFCF6D9}" srcOrd="0" destOrd="0" presId="urn:microsoft.com/office/officeart/2008/layout/LinedList"/>
    <dgm:cxn modelId="{95347FDB-A195-4A99-95A4-B42E7B61814F}" type="presParOf" srcId="{1A5C585F-C536-4B00-9686-5C30D2D77E5B}" destId="{CD8A57DF-47F1-4B51-B515-47F482696730}" srcOrd="1" destOrd="0" presId="urn:microsoft.com/office/officeart/2008/layout/LinedList"/>
    <dgm:cxn modelId="{44236EA3-8E1D-4196-8FCE-6B84D93037F9}" type="presParOf" srcId="{CD8A57DF-47F1-4B51-B515-47F482696730}" destId="{93646AA4-C024-4502-8A72-C4ADA8FA7B38}" srcOrd="0" destOrd="0" presId="urn:microsoft.com/office/officeart/2008/layout/LinedList"/>
    <dgm:cxn modelId="{C8954D11-D68A-4B78-B165-BCFB32852FAC}" type="presParOf" srcId="{CD8A57DF-47F1-4B51-B515-47F482696730}" destId="{E1A047EC-1A6C-4588-A01B-4C8340D3F18C}" srcOrd="1" destOrd="0" presId="urn:microsoft.com/office/officeart/2008/layout/LinedList"/>
    <dgm:cxn modelId="{C154D725-5452-4587-B465-D7D0EC6A4F54}" type="presParOf" srcId="{CD8A57DF-47F1-4B51-B515-47F482696730}" destId="{917EF7A7-EF90-437E-9231-D113C4F663D1}" srcOrd="2" destOrd="0" presId="urn:microsoft.com/office/officeart/2008/layout/LinedList"/>
    <dgm:cxn modelId="{566DCB4D-EF6F-4CFF-8480-F3A9084ED9EE}" type="presParOf" srcId="{1A5C585F-C536-4B00-9686-5C30D2D77E5B}" destId="{5F70A392-9937-459F-92CA-E97513843B12}" srcOrd="2" destOrd="0" presId="urn:microsoft.com/office/officeart/2008/layout/LinedList"/>
    <dgm:cxn modelId="{E6549916-87B0-4276-B809-9E6EEFAA2C00}" type="presParOf" srcId="{1A5C585F-C536-4B00-9686-5C30D2D77E5B}" destId="{874CA765-7414-4218-9118-B6E9A0664AAA}" srcOrd="3" destOrd="0" presId="urn:microsoft.com/office/officeart/2008/layout/LinedList"/>
    <dgm:cxn modelId="{A7B2FB02-4472-458E-A808-693038D646F9}" type="presParOf" srcId="{1A5C585F-C536-4B00-9686-5C30D2D77E5B}" destId="{1686510D-6BED-477D-A816-2283B8A31D13}" srcOrd="4" destOrd="0" presId="urn:microsoft.com/office/officeart/2008/layout/LinedList"/>
    <dgm:cxn modelId="{42D08FDD-3ED0-4302-9351-92725FB35EC6}" type="presParOf" srcId="{1686510D-6BED-477D-A816-2283B8A31D13}" destId="{1B6303F7-734E-40EE-A7FC-A7435756CBD0}" srcOrd="0" destOrd="0" presId="urn:microsoft.com/office/officeart/2008/layout/LinedList"/>
    <dgm:cxn modelId="{6E29DD42-D1CE-438D-A637-204E8237CF44}" type="presParOf" srcId="{1686510D-6BED-477D-A816-2283B8A31D13}" destId="{357750B8-A7AB-4509-9897-8334D198CB9F}" srcOrd="1" destOrd="0" presId="urn:microsoft.com/office/officeart/2008/layout/LinedList"/>
    <dgm:cxn modelId="{D38344D2-9BDB-45F8-995A-BC9E3EF8D2CD}" type="presParOf" srcId="{1686510D-6BED-477D-A816-2283B8A31D13}" destId="{D225ADBA-1E92-4243-9188-D871A98765BA}" srcOrd="2" destOrd="0" presId="urn:microsoft.com/office/officeart/2008/layout/LinedList"/>
    <dgm:cxn modelId="{D001D798-DB03-4F3A-A895-0544391649BB}" type="presParOf" srcId="{1A5C585F-C536-4B00-9686-5C30D2D77E5B}" destId="{8D567E7E-0080-48AA-A066-CDA0D21A67B2}" srcOrd="5" destOrd="0" presId="urn:microsoft.com/office/officeart/2008/layout/LinedList"/>
    <dgm:cxn modelId="{DAF7D036-7A0A-4FCF-89AF-C027C0A3FF0E}" type="presParOf" srcId="{1A5C585F-C536-4B00-9686-5C30D2D77E5B}" destId="{A63507F1-CC83-4D4E-B524-5E1ABCFFD3F2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D0E7B0-5D4D-49D3-B304-0541D4D997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B27F01E-FFE6-448A-9926-A503907B9221}">
      <dgm:prSet phldrT="[Tekst]" custT="1"/>
      <dgm:spPr/>
      <dgm:t>
        <a:bodyPr/>
        <a:lstStyle/>
        <a:p>
          <a:pPr algn="ctr"/>
          <a:r>
            <a:rPr lang="hr-HR" sz="2800" dirty="0"/>
            <a:t>OEP</a:t>
          </a:r>
        </a:p>
      </dgm:t>
    </dgm:pt>
    <dgm:pt modelId="{12452E04-8ABD-4856-B694-6F4FA2CFCC50}" type="parTrans" cxnId="{B9957BB1-CBFB-4CA5-9D78-41D50B783270}">
      <dgm:prSet/>
      <dgm:spPr/>
      <dgm:t>
        <a:bodyPr/>
        <a:lstStyle/>
        <a:p>
          <a:endParaRPr lang="hr-HR"/>
        </a:p>
      </dgm:t>
    </dgm:pt>
    <dgm:pt modelId="{4EA154BF-2BE5-4994-A75C-8AEAFB06F411}" type="sibTrans" cxnId="{B9957BB1-CBFB-4CA5-9D78-41D50B783270}">
      <dgm:prSet/>
      <dgm:spPr/>
      <dgm:t>
        <a:bodyPr/>
        <a:lstStyle/>
        <a:p>
          <a:endParaRPr lang="hr-HR"/>
        </a:p>
      </dgm:t>
    </dgm:pt>
    <dgm:pt modelId="{66066326-31CD-44F1-9982-FB318C2E3923}">
      <dgm:prSet custT="1"/>
      <dgm:spPr/>
      <dgm:t>
        <a:bodyPr/>
        <a:lstStyle/>
        <a:p>
          <a:r>
            <a:rPr lang="hr-HR" sz="1600" b="1" i="0" u="none" strike="noStrike" dirty="0">
              <a:solidFill>
                <a:srgbClr val="000000"/>
              </a:solidFill>
              <a:effectLst/>
              <a:latin typeface="+mj-lt"/>
            </a:rPr>
            <a:t>Objasniti studentima da pravo učenje dolazi tek nakon zaposlenja i da do titule agronoma dolazi se vlastitim znanjem i vještinama često papir nije mjerilo znanja, struke i sposobnosti.</a:t>
          </a:r>
          <a:endParaRPr lang="pl-PL" sz="1600" b="1" dirty="0">
            <a:latin typeface="+mj-lt"/>
          </a:endParaRPr>
        </a:p>
      </dgm:t>
    </dgm:pt>
    <dgm:pt modelId="{FF1423F5-4682-4921-BD36-188204A5886F}" type="parTrans" cxnId="{211629D3-70A6-4C27-8D8B-F1B6C9092E71}">
      <dgm:prSet/>
      <dgm:spPr/>
      <dgm:t>
        <a:bodyPr/>
        <a:lstStyle/>
        <a:p>
          <a:endParaRPr lang="hr-HR"/>
        </a:p>
      </dgm:t>
    </dgm:pt>
    <dgm:pt modelId="{0787D2BF-1986-43F7-A075-DCCF6F45FC87}" type="sibTrans" cxnId="{211629D3-70A6-4C27-8D8B-F1B6C9092E71}">
      <dgm:prSet/>
      <dgm:spPr/>
      <dgm:t>
        <a:bodyPr/>
        <a:lstStyle/>
        <a:p>
          <a:endParaRPr lang="hr-HR"/>
        </a:p>
      </dgm:t>
    </dgm:pt>
    <dgm:pt modelId="{5F2BE3B9-DC03-4EFE-8559-B6E59D3B94AD}">
      <dgm:prSet custT="1"/>
      <dgm:spPr/>
      <dgm:t>
        <a:bodyPr/>
        <a:lstStyle/>
        <a:p>
          <a:r>
            <a:rPr lang="hr-HR" sz="1600" dirty="0"/>
            <a:t>Zvanje ne prati struku nego se rade administracije </a:t>
          </a:r>
        </a:p>
      </dgm:t>
    </dgm:pt>
    <dgm:pt modelId="{3EF04255-056E-4B34-A639-4CCE20102757}" type="parTrans" cxnId="{21CB2F4B-8C58-40A8-B2F7-4EFC42789199}">
      <dgm:prSet/>
      <dgm:spPr/>
      <dgm:t>
        <a:bodyPr/>
        <a:lstStyle/>
        <a:p>
          <a:endParaRPr lang="hr-HR"/>
        </a:p>
      </dgm:t>
    </dgm:pt>
    <dgm:pt modelId="{AF2145E1-327C-400E-A027-7650549BC93F}" type="sibTrans" cxnId="{21CB2F4B-8C58-40A8-B2F7-4EFC42789199}">
      <dgm:prSet/>
      <dgm:spPr/>
      <dgm:t>
        <a:bodyPr/>
        <a:lstStyle/>
        <a:p>
          <a:endParaRPr lang="hr-HR"/>
        </a:p>
      </dgm:t>
    </dgm:pt>
    <dgm:pt modelId="{3B09B7CC-FBF1-4975-9531-EC987E74BB11}">
      <dgm:prSet custT="1"/>
      <dgm:spPr/>
      <dgm:t>
        <a:bodyPr/>
        <a:lstStyle/>
        <a:p>
          <a:r>
            <a:rPr lang="hr-HR" sz="1600" b="1" dirty="0">
              <a:latin typeface="+mj-lt"/>
            </a:rPr>
            <a:t>Kroz svaki predmet odnosno modul treba biti prezentirano: Navesti sve poslove koje student može obavljati nakon završetka studija i tvrtke u kojima se student može zaposliti nakon završetka studija</a:t>
          </a:r>
          <a:endParaRPr lang="pl-PL" sz="1600" b="1" dirty="0">
            <a:latin typeface="+mj-lt"/>
          </a:endParaRPr>
        </a:p>
      </dgm:t>
    </dgm:pt>
    <dgm:pt modelId="{00C90715-A78A-474A-823C-D8EC65C6868F}" type="parTrans" cxnId="{AED59EDD-C6A0-49FF-B25C-E99B332F7D55}">
      <dgm:prSet/>
      <dgm:spPr/>
      <dgm:t>
        <a:bodyPr/>
        <a:lstStyle/>
        <a:p>
          <a:endParaRPr lang="hr-HR"/>
        </a:p>
      </dgm:t>
    </dgm:pt>
    <dgm:pt modelId="{A7486591-0EC6-4FCC-9F3B-F6DFD093442A}" type="sibTrans" cxnId="{AED59EDD-C6A0-49FF-B25C-E99B332F7D55}">
      <dgm:prSet/>
      <dgm:spPr/>
      <dgm:t>
        <a:bodyPr/>
        <a:lstStyle/>
        <a:p>
          <a:endParaRPr lang="hr-HR"/>
        </a:p>
      </dgm:t>
    </dgm:pt>
    <dgm:pt modelId="{9BC548C2-2D80-4D15-A371-F801ADDF88C2}" type="pres">
      <dgm:prSet presAssocID="{D0D0E7B0-5D4D-49D3-B304-0541D4D9978E}" presName="vert0" presStyleCnt="0">
        <dgm:presLayoutVars>
          <dgm:dir/>
          <dgm:animOne val="branch"/>
          <dgm:animLvl val="lvl"/>
        </dgm:presLayoutVars>
      </dgm:prSet>
      <dgm:spPr/>
    </dgm:pt>
    <dgm:pt modelId="{ED980A18-C785-4E63-AC5F-AB9486E7E915}" type="pres">
      <dgm:prSet presAssocID="{5B27F01E-FFE6-448A-9926-A503907B9221}" presName="thickLine" presStyleLbl="alignNode1" presStyleIdx="0" presStyleCnt="1"/>
      <dgm:spPr/>
    </dgm:pt>
    <dgm:pt modelId="{0EC6C286-0E04-41F3-8928-EDAEFDC110DB}" type="pres">
      <dgm:prSet presAssocID="{5B27F01E-FFE6-448A-9926-A503907B9221}" presName="horz1" presStyleCnt="0"/>
      <dgm:spPr/>
    </dgm:pt>
    <dgm:pt modelId="{8E783301-139E-4CC7-8F56-A1089333CE4B}" type="pres">
      <dgm:prSet presAssocID="{5B27F01E-FFE6-448A-9926-A503907B9221}" presName="tx1" presStyleLbl="revTx" presStyleIdx="0" presStyleCnt="4"/>
      <dgm:spPr/>
    </dgm:pt>
    <dgm:pt modelId="{1A5C585F-C536-4B00-9686-5C30D2D77E5B}" type="pres">
      <dgm:prSet presAssocID="{5B27F01E-FFE6-448A-9926-A503907B9221}" presName="vert1" presStyleCnt="0"/>
      <dgm:spPr/>
    </dgm:pt>
    <dgm:pt modelId="{45344C89-C711-474C-97E1-C5AC8CFCF6D9}" type="pres">
      <dgm:prSet presAssocID="{5F2BE3B9-DC03-4EFE-8559-B6E59D3B94AD}" presName="vertSpace2a" presStyleCnt="0"/>
      <dgm:spPr/>
    </dgm:pt>
    <dgm:pt modelId="{CD8A57DF-47F1-4B51-B515-47F482696730}" type="pres">
      <dgm:prSet presAssocID="{5F2BE3B9-DC03-4EFE-8559-B6E59D3B94AD}" presName="horz2" presStyleCnt="0"/>
      <dgm:spPr/>
    </dgm:pt>
    <dgm:pt modelId="{93646AA4-C024-4502-8A72-C4ADA8FA7B38}" type="pres">
      <dgm:prSet presAssocID="{5F2BE3B9-DC03-4EFE-8559-B6E59D3B94AD}" presName="horzSpace2" presStyleCnt="0"/>
      <dgm:spPr/>
    </dgm:pt>
    <dgm:pt modelId="{E1A047EC-1A6C-4588-A01B-4C8340D3F18C}" type="pres">
      <dgm:prSet presAssocID="{5F2BE3B9-DC03-4EFE-8559-B6E59D3B94AD}" presName="tx2" presStyleLbl="revTx" presStyleIdx="1" presStyleCnt="4" custScaleY="119275"/>
      <dgm:spPr/>
    </dgm:pt>
    <dgm:pt modelId="{917EF7A7-EF90-437E-9231-D113C4F663D1}" type="pres">
      <dgm:prSet presAssocID="{5F2BE3B9-DC03-4EFE-8559-B6E59D3B94AD}" presName="vert2" presStyleCnt="0"/>
      <dgm:spPr/>
    </dgm:pt>
    <dgm:pt modelId="{5F70A392-9937-459F-92CA-E97513843B12}" type="pres">
      <dgm:prSet presAssocID="{5F2BE3B9-DC03-4EFE-8559-B6E59D3B94AD}" presName="thinLine2b" presStyleLbl="callout" presStyleIdx="0" presStyleCnt="3"/>
      <dgm:spPr/>
    </dgm:pt>
    <dgm:pt modelId="{874CA765-7414-4218-9118-B6E9A0664AAA}" type="pres">
      <dgm:prSet presAssocID="{5F2BE3B9-DC03-4EFE-8559-B6E59D3B94AD}" presName="vertSpace2b" presStyleCnt="0"/>
      <dgm:spPr/>
    </dgm:pt>
    <dgm:pt modelId="{1686510D-6BED-477D-A816-2283B8A31D13}" type="pres">
      <dgm:prSet presAssocID="{66066326-31CD-44F1-9982-FB318C2E3923}" presName="horz2" presStyleCnt="0"/>
      <dgm:spPr/>
    </dgm:pt>
    <dgm:pt modelId="{1B6303F7-734E-40EE-A7FC-A7435756CBD0}" type="pres">
      <dgm:prSet presAssocID="{66066326-31CD-44F1-9982-FB318C2E3923}" presName="horzSpace2" presStyleCnt="0"/>
      <dgm:spPr/>
    </dgm:pt>
    <dgm:pt modelId="{357750B8-A7AB-4509-9897-8334D198CB9F}" type="pres">
      <dgm:prSet presAssocID="{66066326-31CD-44F1-9982-FB318C2E3923}" presName="tx2" presStyleLbl="revTx" presStyleIdx="2" presStyleCnt="4" custScaleY="117670"/>
      <dgm:spPr/>
    </dgm:pt>
    <dgm:pt modelId="{D225ADBA-1E92-4243-9188-D871A98765BA}" type="pres">
      <dgm:prSet presAssocID="{66066326-31CD-44F1-9982-FB318C2E3923}" presName="vert2" presStyleCnt="0"/>
      <dgm:spPr/>
    </dgm:pt>
    <dgm:pt modelId="{8D567E7E-0080-48AA-A066-CDA0D21A67B2}" type="pres">
      <dgm:prSet presAssocID="{66066326-31CD-44F1-9982-FB318C2E3923}" presName="thinLine2b" presStyleLbl="callout" presStyleIdx="1" presStyleCnt="3"/>
      <dgm:spPr/>
    </dgm:pt>
    <dgm:pt modelId="{A63507F1-CC83-4D4E-B524-5E1ABCFFD3F2}" type="pres">
      <dgm:prSet presAssocID="{66066326-31CD-44F1-9982-FB318C2E3923}" presName="vertSpace2b" presStyleCnt="0"/>
      <dgm:spPr/>
    </dgm:pt>
    <dgm:pt modelId="{A5EE8F75-13DC-46B2-9BCC-1A79189DC1E0}" type="pres">
      <dgm:prSet presAssocID="{3B09B7CC-FBF1-4975-9531-EC987E74BB11}" presName="horz2" presStyleCnt="0"/>
      <dgm:spPr/>
    </dgm:pt>
    <dgm:pt modelId="{8B1DDCD2-BE72-4783-8979-AD2D62A3D740}" type="pres">
      <dgm:prSet presAssocID="{3B09B7CC-FBF1-4975-9531-EC987E74BB11}" presName="horzSpace2" presStyleCnt="0"/>
      <dgm:spPr/>
    </dgm:pt>
    <dgm:pt modelId="{357A0268-259A-42EB-8304-B1AB4F7B3521}" type="pres">
      <dgm:prSet presAssocID="{3B09B7CC-FBF1-4975-9531-EC987E74BB11}" presName="tx2" presStyleLbl="revTx" presStyleIdx="3" presStyleCnt="4"/>
      <dgm:spPr/>
    </dgm:pt>
    <dgm:pt modelId="{EACC2E03-8F07-498C-A433-3D5C99CA61AA}" type="pres">
      <dgm:prSet presAssocID="{3B09B7CC-FBF1-4975-9531-EC987E74BB11}" presName="vert2" presStyleCnt="0"/>
      <dgm:spPr/>
    </dgm:pt>
    <dgm:pt modelId="{61A1C11E-728A-4E6A-A2A2-827B9743A233}" type="pres">
      <dgm:prSet presAssocID="{3B09B7CC-FBF1-4975-9531-EC987E74BB11}" presName="thinLine2b" presStyleLbl="callout" presStyleIdx="2" presStyleCnt="3"/>
      <dgm:spPr/>
    </dgm:pt>
    <dgm:pt modelId="{01059487-2823-49B7-A4C5-4DB8410C2745}" type="pres">
      <dgm:prSet presAssocID="{3B09B7CC-FBF1-4975-9531-EC987E74BB11}" presName="vertSpace2b" presStyleCnt="0"/>
      <dgm:spPr/>
    </dgm:pt>
  </dgm:ptLst>
  <dgm:cxnLst>
    <dgm:cxn modelId="{30D1E920-9C07-4938-8C22-B68DCEC56F2F}" type="presOf" srcId="{5F2BE3B9-DC03-4EFE-8559-B6E59D3B94AD}" destId="{E1A047EC-1A6C-4588-A01B-4C8340D3F18C}" srcOrd="0" destOrd="0" presId="urn:microsoft.com/office/officeart/2008/layout/LinedList"/>
    <dgm:cxn modelId="{4A81F15B-C1E5-407B-BA15-0067D25AE984}" type="presOf" srcId="{5B27F01E-FFE6-448A-9926-A503907B9221}" destId="{8E783301-139E-4CC7-8F56-A1089333CE4B}" srcOrd="0" destOrd="0" presId="urn:microsoft.com/office/officeart/2008/layout/LinedList"/>
    <dgm:cxn modelId="{21CB2F4B-8C58-40A8-B2F7-4EFC42789199}" srcId="{5B27F01E-FFE6-448A-9926-A503907B9221}" destId="{5F2BE3B9-DC03-4EFE-8559-B6E59D3B94AD}" srcOrd="0" destOrd="0" parTransId="{3EF04255-056E-4B34-A639-4CCE20102757}" sibTransId="{AF2145E1-327C-400E-A027-7650549BC93F}"/>
    <dgm:cxn modelId="{4D569D7B-E359-4132-AC44-8D82CA12C033}" type="presOf" srcId="{D0D0E7B0-5D4D-49D3-B304-0541D4D9978E}" destId="{9BC548C2-2D80-4D15-A371-F801ADDF88C2}" srcOrd="0" destOrd="0" presId="urn:microsoft.com/office/officeart/2008/layout/LinedList"/>
    <dgm:cxn modelId="{B9957BB1-CBFB-4CA5-9D78-41D50B783270}" srcId="{D0D0E7B0-5D4D-49D3-B304-0541D4D9978E}" destId="{5B27F01E-FFE6-448A-9926-A503907B9221}" srcOrd="0" destOrd="0" parTransId="{12452E04-8ABD-4856-B694-6F4FA2CFCC50}" sibTransId="{4EA154BF-2BE5-4994-A75C-8AEAFB06F411}"/>
    <dgm:cxn modelId="{C60DD3CD-AD6A-4335-9C0C-6BE5F878041B}" type="presOf" srcId="{3B09B7CC-FBF1-4975-9531-EC987E74BB11}" destId="{357A0268-259A-42EB-8304-B1AB4F7B3521}" srcOrd="0" destOrd="0" presId="urn:microsoft.com/office/officeart/2008/layout/LinedList"/>
    <dgm:cxn modelId="{211629D3-70A6-4C27-8D8B-F1B6C9092E71}" srcId="{5B27F01E-FFE6-448A-9926-A503907B9221}" destId="{66066326-31CD-44F1-9982-FB318C2E3923}" srcOrd="1" destOrd="0" parTransId="{FF1423F5-4682-4921-BD36-188204A5886F}" sibTransId="{0787D2BF-1986-43F7-A075-DCCF6F45FC87}"/>
    <dgm:cxn modelId="{D18948DB-1C17-4FC8-9986-41EFA6DA5726}" type="presOf" srcId="{66066326-31CD-44F1-9982-FB318C2E3923}" destId="{357750B8-A7AB-4509-9897-8334D198CB9F}" srcOrd="0" destOrd="0" presId="urn:microsoft.com/office/officeart/2008/layout/LinedList"/>
    <dgm:cxn modelId="{AED59EDD-C6A0-49FF-B25C-E99B332F7D55}" srcId="{5B27F01E-FFE6-448A-9926-A503907B9221}" destId="{3B09B7CC-FBF1-4975-9531-EC987E74BB11}" srcOrd="2" destOrd="0" parTransId="{00C90715-A78A-474A-823C-D8EC65C6868F}" sibTransId="{A7486591-0EC6-4FCC-9F3B-F6DFD093442A}"/>
    <dgm:cxn modelId="{D7994DC3-1CFF-48A5-B603-A9ECB389B5E6}" type="presParOf" srcId="{9BC548C2-2D80-4D15-A371-F801ADDF88C2}" destId="{ED980A18-C785-4E63-AC5F-AB9486E7E915}" srcOrd="0" destOrd="0" presId="urn:microsoft.com/office/officeart/2008/layout/LinedList"/>
    <dgm:cxn modelId="{998B1984-EA7A-4BBC-8B48-016BDE17796B}" type="presParOf" srcId="{9BC548C2-2D80-4D15-A371-F801ADDF88C2}" destId="{0EC6C286-0E04-41F3-8928-EDAEFDC110DB}" srcOrd="1" destOrd="0" presId="urn:microsoft.com/office/officeart/2008/layout/LinedList"/>
    <dgm:cxn modelId="{60F5DE55-F8F8-4AE1-880B-759731C08D00}" type="presParOf" srcId="{0EC6C286-0E04-41F3-8928-EDAEFDC110DB}" destId="{8E783301-139E-4CC7-8F56-A1089333CE4B}" srcOrd="0" destOrd="0" presId="urn:microsoft.com/office/officeart/2008/layout/LinedList"/>
    <dgm:cxn modelId="{E5EB92DB-F9C8-4913-8CFC-817F946D7E31}" type="presParOf" srcId="{0EC6C286-0E04-41F3-8928-EDAEFDC110DB}" destId="{1A5C585F-C536-4B00-9686-5C30D2D77E5B}" srcOrd="1" destOrd="0" presId="urn:microsoft.com/office/officeart/2008/layout/LinedList"/>
    <dgm:cxn modelId="{5C6E4502-BD5E-419D-B110-8D555A9CED22}" type="presParOf" srcId="{1A5C585F-C536-4B00-9686-5C30D2D77E5B}" destId="{45344C89-C711-474C-97E1-C5AC8CFCF6D9}" srcOrd="0" destOrd="0" presId="urn:microsoft.com/office/officeart/2008/layout/LinedList"/>
    <dgm:cxn modelId="{95347FDB-A195-4A99-95A4-B42E7B61814F}" type="presParOf" srcId="{1A5C585F-C536-4B00-9686-5C30D2D77E5B}" destId="{CD8A57DF-47F1-4B51-B515-47F482696730}" srcOrd="1" destOrd="0" presId="urn:microsoft.com/office/officeart/2008/layout/LinedList"/>
    <dgm:cxn modelId="{44236EA3-8E1D-4196-8FCE-6B84D93037F9}" type="presParOf" srcId="{CD8A57DF-47F1-4B51-B515-47F482696730}" destId="{93646AA4-C024-4502-8A72-C4ADA8FA7B38}" srcOrd="0" destOrd="0" presId="urn:microsoft.com/office/officeart/2008/layout/LinedList"/>
    <dgm:cxn modelId="{C8954D11-D68A-4B78-B165-BCFB32852FAC}" type="presParOf" srcId="{CD8A57DF-47F1-4B51-B515-47F482696730}" destId="{E1A047EC-1A6C-4588-A01B-4C8340D3F18C}" srcOrd="1" destOrd="0" presId="urn:microsoft.com/office/officeart/2008/layout/LinedList"/>
    <dgm:cxn modelId="{C154D725-5452-4587-B465-D7D0EC6A4F54}" type="presParOf" srcId="{CD8A57DF-47F1-4B51-B515-47F482696730}" destId="{917EF7A7-EF90-437E-9231-D113C4F663D1}" srcOrd="2" destOrd="0" presId="urn:microsoft.com/office/officeart/2008/layout/LinedList"/>
    <dgm:cxn modelId="{566DCB4D-EF6F-4CFF-8480-F3A9084ED9EE}" type="presParOf" srcId="{1A5C585F-C536-4B00-9686-5C30D2D77E5B}" destId="{5F70A392-9937-459F-92CA-E97513843B12}" srcOrd="2" destOrd="0" presId="urn:microsoft.com/office/officeart/2008/layout/LinedList"/>
    <dgm:cxn modelId="{E6549916-87B0-4276-B809-9E6EEFAA2C00}" type="presParOf" srcId="{1A5C585F-C536-4B00-9686-5C30D2D77E5B}" destId="{874CA765-7414-4218-9118-B6E9A0664AAA}" srcOrd="3" destOrd="0" presId="urn:microsoft.com/office/officeart/2008/layout/LinedList"/>
    <dgm:cxn modelId="{A7B2FB02-4472-458E-A808-693038D646F9}" type="presParOf" srcId="{1A5C585F-C536-4B00-9686-5C30D2D77E5B}" destId="{1686510D-6BED-477D-A816-2283B8A31D13}" srcOrd="4" destOrd="0" presId="urn:microsoft.com/office/officeart/2008/layout/LinedList"/>
    <dgm:cxn modelId="{42D08FDD-3ED0-4302-9351-92725FB35EC6}" type="presParOf" srcId="{1686510D-6BED-477D-A816-2283B8A31D13}" destId="{1B6303F7-734E-40EE-A7FC-A7435756CBD0}" srcOrd="0" destOrd="0" presId="urn:microsoft.com/office/officeart/2008/layout/LinedList"/>
    <dgm:cxn modelId="{6E29DD42-D1CE-438D-A637-204E8237CF44}" type="presParOf" srcId="{1686510D-6BED-477D-A816-2283B8A31D13}" destId="{357750B8-A7AB-4509-9897-8334D198CB9F}" srcOrd="1" destOrd="0" presId="urn:microsoft.com/office/officeart/2008/layout/LinedList"/>
    <dgm:cxn modelId="{D38344D2-9BDB-45F8-995A-BC9E3EF8D2CD}" type="presParOf" srcId="{1686510D-6BED-477D-A816-2283B8A31D13}" destId="{D225ADBA-1E92-4243-9188-D871A98765BA}" srcOrd="2" destOrd="0" presId="urn:microsoft.com/office/officeart/2008/layout/LinedList"/>
    <dgm:cxn modelId="{D001D798-DB03-4F3A-A895-0544391649BB}" type="presParOf" srcId="{1A5C585F-C536-4B00-9686-5C30D2D77E5B}" destId="{8D567E7E-0080-48AA-A066-CDA0D21A67B2}" srcOrd="5" destOrd="0" presId="urn:microsoft.com/office/officeart/2008/layout/LinedList"/>
    <dgm:cxn modelId="{DAF7D036-7A0A-4FCF-89AF-C027C0A3FF0E}" type="presParOf" srcId="{1A5C585F-C536-4B00-9686-5C30D2D77E5B}" destId="{A63507F1-CC83-4D4E-B524-5E1ABCFFD3F2}" srcOrd="6" destOrd="0" presId="urn:microsoft.com/office/officeart/2008/layout/LinedList"/>
    <dgm:cxn modelId="{888A5A17-888A-4B76-A237-18BC3EFF3A0B}" type="presParOf" srcId="{1A5C585F-C536-4B00-9686-5C30D2D77E5B}" destId="{A5EE8F75-13DC-46B2-9BCC-1A79189DC1E0}" srcOrd="7" destOrd="0" presId="urn:microsoft.com/office/officeart/2008/layout/LinedList"/>
    <dgm:cxn modelId="{EBF00DB9-931F-4AFC-9C0A-8155E0C57DA1}" type="presParOf" srcId="{A5EE8F75-13DC-46B2-9BCC-1A79189DC1E0}" destId="{8B1DDCD2-BE72-4783-8979-AD2D62A3D740}" srcOrd="0" destOrd="0" presId="urn:microsoft.com/office/officeart/2008/layout/LinedList"/>
    <dgm:cxn modelId="{AC41C649-235B-4EAE-B1BA-1DF1CC67F31D}" type="presParOf" srcId="{A5EE8F75-13DC-46B2-9BCC-1A79189DC1E0}" destId="{357A0268-259A-42EB-8304-B1AB4F7B3521}" srcOrd="1" destOrd="0" presId="urn:microsoft.com/office/officeart/2008/layout/LinedList"/>
    <dgm:cxn modelId="{4D4605D6-22F2-457C-8A50-E4512AEC68AE}" type="presParOf" srcId="{A5EE8F75-13DC-46B2-9BCC-1A79189DC1E0}" destId="{EACC2E03-8F07-498C-A433-3D5C99CA61AA}" srcOrd="2" destOrd="0" presId="urn:microsoft.com/office/officeart/2008/layout/LinedList"/>
    <dgm:cxn modelId="{5084CA23-7008-4070-9E5D-5317F60F560A}" type="presParOf" srcId="{1A5C585F-C536-4B00-9686-5C30D2D77E5B}" destId="{61A1C11E-728A-4E6A-A2A2-827B9743A233}" srcOrd="8" destOrd="0" presId="urn:microsoft.com/office/officeart/2008/layout/LinedList"/>
    <dgm:cxn modelId="{4E298836-A91A-4643-8A58-3DABC1AE9B82}" type="presParOf" srcId="{1A5C585F-C536-4B00-9686-5C30D2D77E5B}" destId="{01059487-2823-49B7-A4C5-4DB8410C2745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0D0E7B0-5D4D-49D3-B304-0541D4D997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B27F01E-FFE6-448A-9926-A503907B9221}">
      <dgm:prSet phldrT="[Tekst]" custT="1"/>
      <dgm:spPr/>
      <dgm:t>
        <a:bodyPr/>
        <a:lstStyle/>
        <a:p>
          <a:pPr algn="ctr"/>
          <a:r>
            <a:rPr lang="hr-HR" sz="2800" dirty="0"/>
            <a:t>MUP</a:t>
          </a:r>
        </a:p>
      </dgm:t>
    </dgm:pt>
    <dgm:pt modelId="{12452E04-8ABD-4856-B694-6F4FA2CFCC50}" type="parTrans" cxnId="{B9957BB1-CBFB-4CA5-9D78-41D50B783270}">
      <dgm:prSet/>
      <dgm:spPr/>
      <dgm:t>
        <a:bodyPr/>
        <a:lstStyle/>
        <a:p>
          <a:endParaRPr lang="hr-HR"/>
        </a:p>
      </dgm:t>
    </dgm:pt>
    <dgm:pt modelId="{4EA154BF-2BE5-4994-A75C-8AEAFB06F411}" type="sibTrans" cxnId="{B9957BB1-CBFB-4CA5-9D78-41D50B783270}">
      <dgm:prSet/>
      <dgm:spPr/>
      <dgm:t>
        <a:bodyPr/>
        <a:lstStyle/>
        <a:p>
          <a:endParaRPr lang="hr-HR"/>
        </a:p>
      </dgm:t>
    </dgm:pt>
    <dgm:pt modelId="{66066326-31CD-44F1-9982-FB318C2E3923}">
      <dgm:prSet custT="1"/>
      <dgm:spPr/>
      <dgm:t>
        <a:bodyPr/>
        <a:lstStyle/>
        <a:p>
          <a:r>
            <a:rPr lang="hr-HR" sz="1600" b="0" i="0" u="none" dirty="0"/>
            <a:t>Oglasi potencijalnih poslodavaca</a:t>
          </a:r>
          <a:endParaRPr lang="pl-PL" sz="1600" dirty="0">
            <a:latin typeface="+mj-lt"/>
          </a:endParaRPr>
        </a:p>
      </dgm:t>
    </dgm:pt>
    <dgm:pt modelId="{FF1423F5-4682-4921-BD36-188204A5886F}" type="parTrans" cxnId="{211629D3-70A6-4C27-8D8B-F1B6C9092E71}">
      <dgm:prSet/>
      <dgm:spPr/>
      <dgm:t>
        <a:bodyPr/>
        <a:lstStyle/>
        <a:p>
          <a:endParaRPr lang="hr-HR"/>
        </a:p>
      </dgm:t>
    </dgm:pt>
    <dgm:pt modelId="{0787D2BF-1986-43F7-A075-DCCF6F45FC87}" type="sibTrans" cxnId="{211629D3-70A6-4C27-8D8B-F1B6C9092E71}">
      <dgm:prSet/>
      <dgm:spPr/>
      <dgm:t>
        <a:bodyPr/>
        <a:lstStyle/>
        <a:p>
          <a:endParaRPr lang="hr-HR"/>
        </a:p>
      </dgm:t>
    </dgm:pt>
    <dgm:pt modelId="{5F2BE3B9-DC03-4EFE-8559-B6E59D3B94AD}">
      <dgm:prSet custT="1"/>
      <dgm:spPr/>
      <dgm:t>
        <a:bodyPr/>
        <a:lstStyle/>
        <a:p>
          <a:r>
            <a:rPr lang="hr-HR" sz="1600" b="0" i="0" u="none" dirty="0"/>
            <a:t>Problemi zapošljavanja sa manje od godinu dana, objašnjavanje pripravništva, preporuke za poslodavce </a:t>
          </a:r>
          <a:endParaRPr lang="hr-HR" sz="1600" dirty="0"/>
        </a:p>
      </dgm:t>
    </dgm:pt>
    <dgm:pt modelId="{3EF04255-056E-4B34-A639-4CCE20102757}" type="parTrans" cxnId="{21CB2F4B-8C58-40A8-B2F7-4EFC42789199}">
      <dgm:prSet/>
      <dgm:spPr/>
      <dgm:t>
        <a:bodyPr/>
        <a:lstStyle/>
        <a:p>
          <a:endParaRPr lang="hr-HR"/>
        </a:p>
      </dgm:t>
    </dgm:pt>
    <dgm:pt modelId="{AF2145E1-327C-400E-A027-7650549BC93F}" type="sibTrans" cxnId="{21CB2F4B-8C58-40A8-B2F7-4EFC42789199}">
      <dgm:prSet/>
      <dgm:spPr/>
      <dgm:t>
        <a:bodyPr/>
        <a:lstStyle/>
        <a:p>
          <a:endParaRPr lang="hr-HR"/>
        </a:p>
      </dgm:t>
    </dgm:pt>
    <dgm:pt modelId="{9BC548C2-2D80-4D15-A371-F801ADDF88C2}" type="pres">
      <dgm:prSet presAssocID="{D0D0E7B0-5D4D-49D3-B304-0541D4D9978E}" presName="vert0" presStyleCnt="0">
        <dgm:presLayoutVars>
          <dgm:dir/>
          <dgm:animOne val="branch"/>
          <dgm:animLvl val="lvl"/>
        </dgm:presLayoutVars>
      </dgm:prSet>
      <dgm:spPr/>
    </dgm:pt>
    <dgm:pt modelId="{ED980A18-C785-4E63-AC5F-AB9486E7E915}" type="pres">
      <dgm:prSet presAssocID="{5B27F01E-FFE6-448A-9926-A503907B9221}" presName="thickLine" presStyleLbl="alignNode1" presStyleIdx="0" presStyleCnt="1"/>
      <dgm:spPr/>
    </dgm:pt>
    <dgm:pt modelId="{0EC6C286-0E04-41F3-8928-EDAEFDC110DB}" type="pres">
      <dgm:prSet presAssocID="{5B27F01E-FFE6-448A-9926-A503907B9221}" presName="horz1" presStyleCnt="0"/>
      <dgm:spPr/>
    </dgm:pt>
    <dgm:pt modelId="{8E783301-139E-4CC7-8F56-A1089333CE4B}" type="pres">
      <dgm:prSet presAssocID="{5B27F01E-FFE6-448A-9926-A503907B9221}" presName="tx1" presStyleLbl="revTx" presStyleIdx="0" presStyleCnt="3"/>
      <dgm:spPr/>
    </dgm:pt>
    <dgm:pt modelId="{1A5C585F-C536-4B00-9686-5C30D2D77E5B}" type="pres">
      <dgm:prSet presAssocID="{5B27F01E-FFE6-448A-9926-A503907B9221}" presName="vert1" presStyleCnt="0"/>
      <dgm:spPr/>
    </dgm:pt>
    <dgm:pt modelId="{45344C89-C711-474C-97E1-C5AC8CFCF6D9}" type="pres">
      <dgm:prSet presAssocID="{5F2BE3B9-DC03-4EFE-8559-B6E59D3B94AD}" presName="vertSpace2a" presStyleCnt="0"/>
      <dgm:spPr/>
    </dgm:pt>
    <dgm:pt modelId="{CD8A57DF-47F1-4B51-B515-47F482696730}" type="pres">
      <dgm:prSet presAssocID="{5F2BE3B9-DC03-4EFE-8559-B6E59D3B94AD}" presName="horz2" presStyleCnt="0"/>
      <dgm:spPr/>
    </dgm:pt>
    <dgm:pt modelId="{93646AA4-C024-4502-8A72-C4ADA8FA7B38}" type="pres">
      <dgm:prSet presAssocID="{5F2BE3B9-DC03-4EFE-8559-B6E59D3B94AD}" presName="horzSpace2" presStyleCnt="0"/>
      <dgm:spPr/>
    </dgm:pt>
    <dgm:pt modelId="{E1A047EC-1A6C-4588-A01B-4C8340D3F18C}" type="pres">
      <dgm:prSet presAssocID="{5F2BE3B9-DC03-4EFE-8559-B6E59D3B94AD}" presName="tx2" presStyleLbl="revTx" presStyleIdx="1" presStyleCnt="3" custScaleY="119275"/>
      <dgm:spPr/>
    </dgm:pt>
    <dgm:pt modelId="{917EF7A7-EF90-437E-9231-D113C4F663D1}" type="pres">
      <dgm:prSet presAssocID="{5F2BE3B9-DC03-4EFE-8559-B6E59D3B94AD}" presName="vert2" presStyleCnt="0"/>
      <dgm:spPr/>
    </dgm:pt>
    <dgm:pt modelId="{5F70A392-9937-459F-92CA-E97513843B12}" type="pres">
      <dgm:prSet presAssocID="{5F2BE3B9-DC03-4EFE-8559-B6E59D3B94AD}" presName="thinLine2b" presStyleLbl="callout" presStyleIdx="0" presStyleCnt="2"/>
      <dgm:spPr/>
    </dgm:pt>
    <dgm:pt modelId="{874CA765-7414-4218-9118-B6E9A0664AAA}" type="pres">
      <dgm:prSet presAssocID="{5F2BE3B9-DC03-4EFE-8559-B6E59D3B94AD}" presName="vertSpace2b" presStyleCnt="0"/>
      <dgm:spPr/>
    </dgm:pt>
    <dgm:pt modelId="{1686510D-6BED-477D-A816-2283B8A31D13}" type="pres">
      <dgm:prSet presAssocID="{66066326-31CD-44F1-9982-FB318C2E3923}" presName="horz2" presStyleCnt="0"/>
      <dgm:spPr/>
    </dgm:pt>
    <dgm:pt modelId="{1B6303F7-734E-40EE-A7FC-A7435756CBD0}" type="pres">
      <dgm:prSet presAssocID="{66066326-31CD-44F1-9982-FB318C2E3923}" presName="horzSpace2" presStyleCnt="0"/>
      <dgm:spPr/>
    </dgm:pt>
    <dgm:pt modelId="{357750B8-A7AB-4509-9897-8334D198CB9F}" type="pres">
      <dgm:prSet presAssocID="{66066326-31CD-44F1-9982-FB318C2E3923}" presName="tx2" presStyleLbl="revTx" presStyleIdx="2" presStyleCnt="3" custScaleY="53720"/>
      <dgm:spPr/>
    </dgm:pt>
    <dgm:pt modelId="{D225ADBA-1E92-4243-9188-D871A98765BA}" type="pres">
      <dgm:prSet presAssocID="{66066326-31CD-44F1-9982-FB318C2E3923}" presName="vert2" presStyleCnt="0"/>
      <dgm:spPr/>
    </dgm:pt>
    <dgm:pt modelId="{8D567E7E-0080-48AA-A066-CDA0D21A67B2}" type="pres">
      <dgm:prSet presAssocID="{66066326-31CD-44F1-9982-FB318C2E3923}" presName="thinLine2b" presStyleLbl="callout" presStyleIdx="1" presStyleCnt="2"/>
      <dgm:spPr/>
    </dgm:pt>
    <dgm:pt modelId="{A63507F1-CC83-4D4E-B524-5E1ABCFFD3F2}" type="pres">
      <dgm:prSet presAssocID="{66066326-31CD-44F1-9982-FB318C2E3923}" presName="vertSpace2b" presStyleCnt="0"/>
      <dgm:spPr/>
    </dgm:pt>
  </dgm:ptLst>
  <dgm:cxnLst>
    <dgm:cxn modelId="{30D1E920-9C07-4938-8C22-B68DCEC56F2F}" type="presOf" srcId="{5F2BE3B9-DC03-4EFE-8559-B6E59D3B94AD}" destId="{E1A047EC-1A6C-4588-A01B-4C8340D3F18C}" srcOrd="0" destOrd="0" presId="urn:microsoft.com/office/officeart/2008/layout/LinedList"/>
    <dgm:cxn modelId="{4A81F15B-C1E5-407B-BA15-0067D25AE984}" type="presOf" srcId="{5B27F01E-FFE6-448A-9926-A503907B9221}" destId="{8E783301-139E-4CC7-8F56-A1089333CE4B}" srcOrd="0" destOrd="0" presId="urn:microsoft.com/office/officeart/2008/layout/LinedList"/>
    <dgm:cxn modelId="{21CB2F4B-8C58-40A8-B2F7-4EFC42789199}" srcId="{5B27F01E-FFE6-448A-9926-A503907B9221}" destId="{5F2BE3B9-DC03-4EFE-8559-B6E59D3B94AD}" srcOrd="0" destOrd="0" parTransId="{3EF04255-056E-4B34-A639-4CCE20102757}" sibTransId="{AF2145E1-327C-400E-A027-7650549BC93F}"/>
    <dgm:cxn modelId="{4D569D7B-E359-4132-AC44-8D82CA12C033}" type="presOf" srcId="{D0D0E7B0-5D4D-49D3-B304-0541D4D9978E}" destId="{9BC548C2-2D80-4D15-A371-F801ADDF88C2}" srcOrd="0" destOrd="0" presId="urn:microsoft.com/office/officeart/2008/layout/LinedList"/>
    <dgm:cxn modelId="{B9957BB1-CBFB-4CA5-9D78-41D50B783270}" srcId="{D0D0E7B0-5D4D-49D3-B304-0541D4D9978E}" destId="{5B27F01E-FFE6-448A-9926-A503907B9221}" srcOrd="0" destOrd="0" parTransId="{12452E04-8ABD-4856-B694-6F4FA2CFCC50}" sibTransId="{4EA154BF-2BE5-4994-A75C-8AEAFB06F411}"/>
    <dgm:cxn modelId="{211629D3-70A6-4C27-8D8B-F1B6C9092E71}" srcId="{5B27F01E-FFE6-448A-9926-A503907B9221}" destId="{66066326-31CD-44F1-9982-FB318C2E3923}" srcOrd="1" destOrd="0" parTransId="{FF1423F5-4682-4921-BD36-188204A5886F}" sibTransId="{0787D2BF-1986-43F7-A075-DCCF6F45FC87}"/>
    <dgm:cxn modelId="{D18948DB-1C17-4FC8-9986-41EFA6DA5726}" type="presOf" srcId="{66066326-31CD-44F1-9982-FB318C2E3923}" destId="{357750B8-A7AB-4509-9897-8334D198CB9F}" srcOrd="0" destOrd="0" presId="urn:microsoft.com/office/officeart/2008/layout/LinedList"/>
    <dgm:cxn modelId="{D7994DC3-1CFF-48A5-B603-A9ECB389B5E6}" type="presParOf" srcId="{9BC548C2-2D80-4D15-A371-F801ADDF88C2}" destId="{ED980A18-C785-4E63-AC5F-AB9486E7E915}" srcOrd="0" destOrd="0" presId="urn:microsoft.com/office/officeart/2008/layout/LinedList"/>
    <dgm:cxn modelId="{998B1984-EA7A-4BBC-8B48-016BDE17796B}" type="presParOf" srcId="{9BC548C2-2D80-4D15-A371-F801ADDF88C2}" destId="{0EC6C286-0E04-41F3-8928-EDAEFDC110DB}" srcOrd="1" destOrd="0" presId="urn:microsoft.com/office/officeart/2008/layout/LinedList"/>
    <dgm:cxn modelId="{60F5DE55-F8F8-4AE1-880B-759731C08D00}" type="presParOf" srcId="{0EC6C286-0E04-41F3-8928-EDAEFDC110DB}" destId="{8E783301-139E-4CC7-8F56-A1089333CE4B}" srcOrd="0" destOrd="0" presId="urn:microsoft.com/office/officeart/2008/layout/LinedList"/>
    <dgm:cxn modelId="{E5EB92DB-F9C8-4913-8CFC-817F946D7E31}" type="presParOf" srcId="{0EC6C286-0E04-41F3-8928-EDAEFDC110DB}" destId="{1A5C585F-C536-4B00-9686-5C30D2D77E5B}" srcOrd="1" destOrd="0" presId="urn:microsoft.com/office/officeart/2008/layout/LinedList"/>
    <dgm:cxn modelId="{5C6E4502-BD5E-419D-B110-8D555A9CED22}" type="presParOf" srcId="{1A5C585F-C536-4B00-9686-5C30D2D77E5B}" destId="{45344C89-C711-474C-97E1-C5AC8CFCF6D9}" srcOrd="0" destOrd="0" presId="urn:microsoft.com/office/officeart/2008/layout/LinedList"/>
    <dgm:cxn modelId="{95347FDB-A195-4A99-95A4-B42E7B61814F}" type="presParOf" srcId="{1A5C585F-C536-4B00-9686-5C30D2D77E5B}" destId="{CD8A57DF-47F1-4B51-B515-47F482696730}" srcOrd="1" destOrd="0" presId="urn:microsoft.com/office/officeart/2008/layout/LinedList"/>
    <dgm:cxn modelId="{44236EA3-8E1D-4196-8FCE-6B84D93037F9}" type="presParOf" srcId="{CD8A57DF-47F1-4B51-B515-47F482696730}" destId="{93646AA4-C024-4502-8A72-C4ADA8FA7B38}" srcOrd="0" destOrd="0" presId="urn:microsoft.com/office/officeart/2008/layout/LinedList"/>
    <dgm:cxn modelId="{C8954D11-D68A-4B78-B165-BCFB32852FAC}" type="presParOf" srcId="{CD8A57DF-47F1-4B51-B515-47F482696730}" destId="{E1A047EC-1A6C-4588-A01B-4C8340D3F18C}" srcOrd="1" destOrd="0" presId="urn:microsoft.com/office/officeart/2008/layout/LinedList"/>
    <dgm:cxn modelId="{C154D725-5452-4587-B465-D7D0EC6A4F54}" type="presParOf" srcId="{CD8A57DF-47F1-4B51-B515-47F482696730}" destId="{917EF7A7-EF90-437E-9231-D113C4F663D1}" srcOrd="2" destOrd="0" presId="urn:microsoft.com/office/officeart/2008/layout/LinedList"/>
    <dgm:cxn modelId="{566DCB4D-EF6F-4CFF-8480-F3A9084ED9EE}" type="presParOf" srcId="{1A5C585F-C536-4B00-9686-5C30D2D77E5B}" destId="{5F70A392-9937-459F-92CA-E97513843B12}" srcOrd="2" destOrd="0" presId="urn:microsoft.com/office/officeart/2008/layout/LinedList"/>
    <dgm:cxn modelId="{E6549916-87B0-4276-B809-9E6EEFAA2C00}" type="presParOf" srcId="{1A5C585F-C536-4B00-9686-5C30D2D77E5B}" destId="{874CA765-7414-4218-9118-B6E9A0664AAA}" srcOrd="3" destOrd="0" presId="urn:microsoft.com/office/officeart/2008/layout/LinedList"/>
    <dgm:cxn modelId="{A7B2FB02-4472-458E-A808-693038D646F9}" type="presParOf" srcId="{1A5C585F-C536-4B00-9686-5C30D2D77E5B}" destId="{1686510D-6BED-477D-A816-2283B8A31D13}" srcOrd="4" destOrd="0" presId="urn:microsoft.com/office/officeart/2008/layout/LinedList"/>
    <dgm:cxn modelId="{42D08FDD-3ED0-4302-9351-92725FB35EC6}" type="presParOf" srcId="{1686510D-6BED-477D-A816-2283B8A31D13}" destId="{1B6303F7-734E-40EE-A7FC-A7435756CBD0}" srcOrd="0" destOrd="0" presId="urn:microsoft.com/office/officeart/2008/layout/LinedList"/>
    <dgm:cxn modelId="{6E29DD42-D1CE-438D-A637-204E8237CF44}" type="presParOf" srcId="{1686510D-6BED-477D-A816-2283B8A31D13}" destId="{357750B8-A7AB-4509-9897-8334D198CB9F}" srcOrd="1" destOrd="0" presId="urn:microsoft.com/office/officeart/2008/layout/LinedList"/>
    <dgm:cxn modelId="{D38344D2-9BDB-45F8-995A-BC9E3EF8D2CD}" type="presParOf" srcId="{1686510D-6BED-477D-A816-2283B8A31D13}" destId="{D225ADBA-1E92-4243-9188-D871A98765BA}" srcOrd="2" destOrd="0" presId="urn:microsoft.com/office/officeart/2008/layout/LinedList"/>
    <dgm:cxn modelId="{D001D798-DB03-4F3A-A895-0544391649BB}" type="presParOf" srcId="{1A5C585F-C536-4B00-9686-5C30D2D77E5B}" destId="{8D567E7E-0080-48AA-A066-CDA0D21A67B2}" srcOrd="5" destOrd="0" presId="urn:microsoft.com/office/officeart/2008/layout/LinedList"/>
    <dgm:cxn modelId="{DAF7D036-7A0A-4FCF-89AF-C027C0A3FF0E}" type="presParOf" srcId="{1A5C585F-C536-4B00-9686-5C30D2D77E5B}" destId="{A63507F1-CC83-4D4E-B524-5E1ABCFFD3F2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80A18-C785-4E63-AC5F-AB9486E7E915}">
      <dsp:nvSpPr>
        <dsp:cNvPr id="0" name=""/>
        <dsp:cNvSpPr/>
      </dsp:nvSpPr>
      <dsp:spPr>
        <a:xfrm>
          <a:off x="0" y="0"/>
          <a:ext cx="109043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83301-139E-4CC7-8F56-A1089333CE4B}">
      <dsp:nvSpPr>
        <dsp:cNvPr id="0" name=""/>
        <dsp:cNvSpPr/>
      </dsp:nvSpPr>
      <dsp:spPr>
        <a:xfrm>
          <a:off x="0" y="0"/>
          <a:ext cx="2180870" cy="3659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 err="1"/>
            <a:t>Bilinogojstvo</a:t>
          </a:r>
          <a:endParaRPr lang="hr-HR" sz="2800" kern="1200" dirty="0"/>
        </a:p>
      </dsp:txBody>
      <dsp:txXfrm>
        <a:off x="0" y="0"/>
        <a:ext cx="2180870" cy="3659828"/>
      </dsp:txXfrm>
    </dsp:sp>
    <dsp:sp modelId="{E1A047EC-1A6C-4588-A01B-4C8340D3F18C}">
      <dsp:nvSpPr>
        <dsp:cNvPr id="0" name=""/>
        <dsp:cNvSpPr/>
      </dsp:nvSpPr>
      <dsp:spPr>
        <a:xfrm>
          <a:off x="2344435" y="70855"/>
          <a:ext cx="8559917" cy="1690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strike="noStrike" kern="1200" dirty="0">
              <a:solidFill>
                <a:srgbClr val="000000"/>
              </a:solidFill>
              <a:effectLst/>
              <a:latin typeface="+mj-lt"/>
            </a:rPr>
            <a:t>Smjer </a:t>
          </a:r>
          <a:r>
            <a:rPr lang="hr-HR" sz="1600" b="0" i="0" u="none" strike="noStrike" kern="1200" dirty="0" err="1">
              <a:solidFill>
                <a:srgbClr val="000000"/>
              </a:solidFill>
              <a:effectLst/>
              <a:latin typeface="+mj-lt"/>
            </a:rPr>
            <a:t>bilinogojstvo</a:t>
          </a:r>
          <a:r>
            <a:rPr lang="hr-HR" sz="1600" b="0" i="0" u="none" strike="noStrike" kern="1200" dirty="0">
              <a:solidFill>
                <a:srgbClr val="000000"/>
              </a:solidFill>
              <a:effectLst/>
              <a:latin typeface="+mj-lt"/>
            </a:rPr>
            <a:t> dosta je općenit i obuhvaća široki krug kultura, a moji su interesi uvijek bili usmjereni prema cvjećarstvu kojim se i danas bavim. Na učilištu sam stekla puno općeg znanja o poljoprivredi te stekla nova iskustva kroz Erasmus razmjenu ali konkretne stvari o proizvodnji cvijeća sam stekla kroz iskustvo te od svojih roditelja. Nakon studija puno vremena i učenje trebala sam posvetiti ishrani bilja te zaštiti koje su u proizvodnji cvijeća naj bitnije a tokom studija nisam stekla dovoljno znanja o njima.</a:t>
          </a:r>
          <a:endParaRPr lang="hr-HR" sz="1600" kern="1200" dirty="0"/>
        </a:p>
      </dsp:txBody>
      <dsp:txXfrm>
        <a:off x="2344435" y="70855"/>
        <a:ext cx="8559917" cy="1690259"/>
      </dsp:txXfrm>
    </dsp:sp>
    <dsp:sp modelId="{5F70A392-9937-459F-92CA-E97513843B12}">
      <dsp:nvSpPr>
        <dsp:cNvPr id="0" name=""/>
        <dsp:cNvSpPr/>
      </dsp:nvSpPr>
      <dsp:spPr>
        <a:xfrm>
          <a:off x="2180870" y="1761114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750B8-A7AB-4509-9897-8334D198CB9F}">
      <dsp:nvSpPr>
        <dsp:cNvPr id="0" name=""/>
        <dsp:cNvSpPr/>
      </dsp:nvSpPr>
      <dsp:spPr>
        <a:xfrm>
          <a:off x="2344435" y="1831970"/>
          <a:ext cx="8559917" cy="761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i="0" u="none" strike="noStrike" kern="1200" dirty="0">
              <a:solidFill>
                <a:srgbClr val="000000"/>
              </a:solidFill>
              <a:effectLst/>
              <a:latin typeface="+mj-lt"/>
            </a:rPr>
            <a:t>Nedostajalo je znanja ponajviše u praksi ali i u teoriji</a:t>
          </a:r>
          <a:r>
            <a:rPr lang="pl-PL" sz="1600" kern="1200" dirty="0">
              <a:latin typeface="+mj-lt"/>
            </a:rPr>
            <a:t> </a:t>
          </a:r>
        </a:p>
      </dsp:txBody>
      <dsp:txXfrm>
        <a:off x="2344435" y="1831970"/>
        <a:ext cx="8559917" cy="761272"/>
      </dsp:txXfrm>
    </dsp:sp>
    <dsp:sp modelId="{8D567E7E-0080-48AA-A066-CDA0D21A67B2}">
      <dsp:nvSpPr>
        <dsp:cNvPr id="0" name=""/>
        <dsp:cNvSpPr/>
      </dsp:nvSpPr>
      <dsp:spPr>
        <a:xfrm>
          <a:off x="2180870" y="2593242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4D8FB1-65B2-4CC5-BAAE-9883A2CF2E8C}">
      <dsp:nvSpPr>
        <dsp:cNvPr id="0" name=""/>
        <dsp:cNvSpPr/>
      </dsp:nvSpPr>
      <dsp:spPr>
        <a:xfrm>
          <a:off x="2344435" y="2664098"/>
          <a:ext cx="8559917" cy="922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strike="noStrike" kern="1200" dirty="0">
              <a:solidFill>
                <a:srgbClr val="000000"/>
              </a:solidFill>
              <a:effectLst/>
              <a:latin typeface="+mj-lt"/>
            </a:rPr>
            <a:t>Nije iste struke posao</a:t>
          </a:r>
          <a:r>
            <a:rPr lang="hr-HR" sz="1600" kern="1200" dirty="0">
              <a:latin typeface="+mj-lt"/>
            </a:rPr>
            <a:t> </a:t>
          </a:r>
        </a:p>
      </dsp:txBody>
      <dsp:txXfrm>
        <a:off x="2344435" y="2664098"/>
        <a:ext cx="8559917" cy="922666"/>
      </dsp:txXfrm>
    </dsp:sp>
    <dsp:sp modelId="{E4F38893-4B3A-4827-BE28-2DF6928EF82B}">
      <dsp:nvSpPr>
        <dsp:cNvPr id="0" name=""/>
        <dsp:cNvSpPr/>
      </dsp:nvSpPr>
      <dsp:spPr>
        <a:xfrm>
          <a:off x="2180870" y="3586764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80A18-C785-4E63-AC5F-AB9486E7E915}">
      <dsp:nvSpPr>
        <dsp:cNvPr id="0" name=""/>
        <dsp:cNvSpPr/>
      </dsp:nvSpPr>
      <dsp:spPr>
        <a:xfrm>
          <a:off x="0" y="0"/>
          <a:ext cx="109043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83301-139E-4CC7-8F56-A1089333CE4B}">
      <dsp:nvSpPr>
        <dsp:cNvPr id="0" name=""/>
        <dsp:cNvSpPr/>
      </dsp:nvSpPr>
      <dsp:spPr>
        <a:xfrm>
          <a:off x="0" y="0"/>
          <a:ext cx="2180870" cy="269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 err="1"/>
            <a:t>Bilinogojstvo</a:t>
          </a:r>
          <a:endParaRPr lang="hr-HR" sz="2800" kern="1200" dirty="0"/>
        </a:p>
      </dsp:txBody>
      <dsp:txXfrm>
        <a:off x="0" y="0"/>
        <a:ext cx="2180870" cy="2690032"/>
      </dsp:txXfrm>
    </dsp:sp>
    <dsp:sp modelId="{E1A047EC-1A6C-4588-A01B-4C8340D3F18C}">
      <dsp:nvSpPr>
        <dsp:cNvPr id="0" name=""/>
        <dsp:cNvSpPr/>
      </dsp:nvSpPr>
      <dsp:spPr>
        <a:xfrm>
          <a:off x="2344435" y="15548"/>
          <a:ext cx="8559917" cy="370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Zaštitna sredstva, </a:t>
          </a:r>
        </a:p>
      </dsp:txBody>
      <dsp:txXfrm>
        <a:off x="2344435" y="15548"/>
        <a:ext cx="8559917" cy="370908"/>
      </dsp:txXfrm>
    </dsp:sp>
    <dsp:sp modelId="{5F70A392-9937-459F-92CA-E97513843B12}">
      <dsp:nvSpPr>
        <dsp:cNvPr id="0" name=""/>
        <dsp:cNvSpPr/>
      </dsp:nvSpPr>
      <dsp:spPr>
        <a:xfrm>
          <a:off x="2180870" y="386457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332DEB-CF45-46D6-ACA1-4944E7B62CB5}">
      <dsp:nvSpPr>
        <dsp:cNvPr id="0" name=""/>
        <dsp:cNvSpPr/>
      </dsp:nvSpPr>
      <dsp:spPr>
        <a:xfrm>
          <a:off x="2344435" y="402005"/>
          <a:ext cx="8559917" cy="310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Zaštita bilja</a:t>
          </a:r>
        </a:p>
      </dsp:txBody>
      <dsp:txXfrm>
        <a:off x="2344435" y="402005"/>
        <a:ext cx="8559917" cy="310969"/>
      </dsp:txXfrm>
    </dsp:sp>
    <dsp:sp modelId="{EACCB6B7-B7F0-4E65-AD73-5084A40BF168}">
      <dsp:nvSpPr>
        <dsp:cNvPr id="0" name=""/>
        <dsp:cNvSpPr/>
      </dsp:nvSpPr>
      <dsp:spPr>
        <a:xfrm>
          <a:off x="2180870" y="712974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C99C6-E915-46AE-8159-9176F59B6961}">
      <dsp:nvSpPr>
        <dsp:cNvPr id="0" name=""/>
        <dsp:cNvSpPr/>
      </dsp:nvSpPr>
      <dsp:spPr>
        <a:xfrm>
          <a:off x="2344435" y="728523"/>
          <a:ext cx="8559917" cy="310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Ratarstvo</a:t>
          </a:r>
        </a:p>
      </dsp:txBody>
      <dsp:txXfrm>
        <a:off x="2344435" y="728523"/>
        <a:ext cx="8559917" cy="310969"/>
      </dsp:txXfrm>
    </dsp:sp>
    <dsp:sp modelId="{1437AB5A-1B16-45B5-954E-D1219B46CFDD}">
      <dsp:nvSpPr>
        <dsp:cNvPr id="0" name=""/>
        <dsp:cNvSpPr/>
      </dsp:nvSpPr>
      <dsp:spPr>
        <a:xfrm>
          <a:off x="2180870" y="1039492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EA252-B5FB-4757-B8F3-A6524C00BDFF}">
      <dsp:nvSpPr>
        <dsp:cNvPr id="0" name=""/>
        <dsp:cNvSpPr/>
      </dsp:nvSpPr>
      <dsp:spPr>
        <a:xfrm>
          <a:off x="2344435" y="1055041"/>
          <a:ext cx="8559917" cy="310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Iz svih, zbog učestalih promjena na globalnom tržištu</a:t>
          </a:r>
        </a:p>
      </dsp:txBody>
      <dsp:txXfrm>
        <a:off x="2344435" y="1055041"/>
        <a:ext cx="8559917" cy="310969"/>
      </dsp:txXfrm>
    </dsp:sp>
    <dsp:sp modelId="{2ED5E2B1-035A-42B9-9B14-027E8BC7C80E}">
      <dsp:nvSpPr>
        <dsp:cNvPr id="0" name=""/>
        <dsp:cNvSpPr/>
      </dsp:nvSpPr>
      <dsp:spPr>
        <a:xfrm>
          <a:off x="2180870" y="1366010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1A863C-708B-4724-A689-2BBAE45F03D0}">
      <dsp:nvSpPr>
        <dsp:cNvPr id="0" name=""/>
        <dsp:cNvSpPr/>
      </dsp:nvSpPr>
      <dsp:spPr>
        <a:xfrm>
          <a:off x="2344435" y="1381559"/>
          <a:ext cx="8559917" cy="310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Obvezno sam trebao napraviti tečaj pružanja prve pomoći (16h).</a:t>
          </a:r>
        </a:p>
      </dsp:txBody>
      <dsp:txXfrm>
        <a:off x="2344435" y="1381559"/>
        <a:ext cx="8559917" cy="310969"/>
      </dsp:txXfrm>
    </dsp:sp>
    <dsp:sp modelId="{1906425D-752B-4982-9FA7-88C8E5E9890D}">
      <dsp:nvSpPr>
        <dsp:cNvPr id="0" name=""/>
        <dsp:cNvSpPr/>
      </dsp:nvSpPr>
      <dsp:spPr>
        <a:xfrm>
          <a:off x="2180870" y="1692528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A00C29-8810-4F89-A37C-32E53CB647C4}">
      <dsp:nvSpPr>
        <dsp:cNvPr id="0" name=""/>
        <dsp:cNvSpPr/>
      </dsp:nvSpPr>
      <dsp:spPr>
        <a:xfrm>
          <a:off x="2344435" y="1708076"/>
          <a:ext cx="8559917" cy="310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Tečaj oblikovanja (šišanja ukrasnih grmova, živica i ograda, koji je bio organiziran u firmi u kojoj radim.</a:t>
          </a:r>
        </a:p>
      </dsp:txBody>
      <dsp:txXfrm>
        <a:off x="2344435" y="1708076"/>
        <a:ext cx="8559917" cy="310969"/>
      </dsp:txXfrm>
    </dsp:sp>
    <dsp:sp modelId="{91A005C2-9C60-47CA-8391-AD53DBB19FFF}">
      <dsp:nvSpPr>
        <dsp:cNvPr id="0" name=""/>
        <dsp:cNvSpPr/>
      </dsp:nvSpPr>
      <dsp:spPr>
        <a:xfrm>
          <a:off x="2180870" y="2019046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93997-EB24-45D4-97E5-4E8F0FDFC60B}">
      <dsp:nvSpPr>
        <dsp:cNvPr id="0" name=""/>
        <dsp:cNvSpPr/>
      </dsp:nvSpPr>
      <dsp:spPr>
        <a:xfrm>
          <a:off x="2344435" y="2034594"/>
          <a:ext cx="8559917" cy="310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Obzirom da radim u inozemstvu redovno pohađam tečaj stranog jezika.</a:t>
          </a:r>
        </a:p>
      </dsp:txBody>
      <dsp:txXfrm>
        <a:off x="2344435" y="2034594"/>
        <a:ext cx="8559917" cy="310969"/>
      </dsp:txXfrm>
    </dsp:sp>
    <dsp:sp modelId="{5D1A1A8B-FFEF-45E6-B98D-7834657A2FC2}">
      <dsp:nvSpPr>
        <dsp:cNvPr id="0" name=""/>
        <dsp:cNvSpPr/>
      </dsp:nvSpPr>
      <dsp:spPr>
        <a:xfrm>
          <a:off x="2180870" y="2345563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2DB8C-308E-481D-838C-49E749A19DBA}">
      <dsp:nvSpPr>
        <dsp:cNvPr id="0" name=""/>
        <dsp:cNvSpPr/>
      </dsp:nvSpPr>
      <dsp:spPr>
        <a:xfrm>
          <a:off x="2344435" y="2361112"/>
          <a:ext cx="8559917" cy="310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upravljanje teškim strojevima, potvrda za rukovanje opasnim sredstvima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 </a:t>
          </a:r>
        </a:p>
      </dsp:txBody>
      <dsp:txXfrm>
        <a:off x="2344435" y="2361112"/>
        <a:ext cx="8559917" cy="310969"/>
      </dsp:txXfrm>
    </dsp:sp>
    <dsp:sp modelId="{DC30C01A-A382-44E0-BA93-2479E5F4703C}">
      <dsp:nvSpPr>
        <dsp:cNvPr id="0" name=""/>
        <dsp:cNvSpPr/>
      </dsp:nvSpPr>
      <dsp:spPr>
        <a:xfrm>
          <a:off x="2180870" y="2672081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DBB87F-649B-458B-996E-222C91FF3BAB}">
      <dsp:nvSpPr>
        <dsp:cNvPr id="0" name=""/>
        <dsp:cNvSpPr/>
      </dsp:nvSpPr>
      <dsp:spPr>
        <a:xfrm>
          <a:off x="0" y="2690032"/>
          <a:ext cx="109043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15E86-DB64-4182-A214-64E0F4999ECF}">
      <dsp:nvSpPr>
        <dsp:cNvPr id="0" name=""/>
        <dsp:cNvSpPr/>
      </dsp:nvSpPr>
      <dsp:spPr>
        <a:xfrm>
          <a:off x="0" y="2690032"/>
          <a:ext cx="2180870" cy="269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 dirty="0">
            <a:latin typeface="+mj-lt"/>
          </a:endParaRPr>
        </a:p>
      </dsp:txBody>
      <dsp:txXfrm>
        <a:off x="0" y="2690032"/>
        <a:ext cx="2180870" cy="26900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80A18-C785-4E63-AC5F-AB9486E7E915}">
      <dsp:nvSpPr>
        <dsp:cNvPr id="0" name=""/>
        <dsp:cNvSpPr/>
      </dsp:nvSpPr>
      <dsp:spPr>
        <a:xfrm>
          <a:off x="0" y="1781"/>
          <a:ext cx="114475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83301-139E-4CC7-8F56-A1089333CE4B}">
      <dsp:nvSpPr>
        <dsp:cNvPr id="0" name=""/>
        <dsp:cNvSpPr/>
      </dsp:nvSpPr>
      <dsp:spPr>
        <a:xfrm>
          <a:off x="0" y="1781"/>
          <a:ext cx="2289517" cy="3644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Menadžment u Poljoprivredi</a:t>
          </a:r>
        </a:p>
      </dsp:txBody>
      <dsp:txXfrm>
        <a:off x="0" y="1781"/>
        <a:ext cx="2289517" cy="3644517"/>
      </dsp:txXfrm>
    </dsp:sp>
    <dsp:sp modelId="{E1A047EC-1A6C-4588-A01B-4C8340D3F18C}">
      <dsp:nvSpPr>
        <dsp:cNvPr id="0" name=""/>
        <dsp:cNvSpPr/>
      </dsp:nvSpPr>
      <dsp:spPr>
        <a:xfrm>
          <a:off x="2461230" y="47515"/>
          <a:ext cx="8986354" cy="1090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kern="1200" dirty="0"/>
            <a:t>Informatika</a:t>
          </a:r>
        </a:p>
      </dsp:txBody>
      <dsp:txXfrm>
        <a:off x="2461230" y="47515"/>
        <a:ext cx="8986354" cy="1090994"/>
      </dsp:txXfrm>
    </dsp:sp>
    <dsp:sp modelId="{5F70A392-9937-459F-92CA-E97513843B12}">
      <dsp:nvSpPr>
        <dsp:cNvPr id="0" name=""/>
        <dsp:cNvSpPr/>
      </dsp:nvSpPr>
      <dsp:spPr>
        <a:xfrm>
          <a:off x="2289517" y="1138510"/>
          <a:ext cx="91580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073483-386D-4B6C-83C8-019B38668AA3}">
      <dsp:nvSpPr>
        <dsp:cNvPr id="0" name=""/>
        <dsp:cNvSpPr/>
      </dsp:nvSpPr>
      <dsp:spPr>
        <a:xfrm>
          <a:off x="2461230" y="1184244"/>
          <a:ext cx="8986354" cy="914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kern="1200" dirty="0"/>
            <a:t>Odnosi s javnošću</a:t>
          </a:r>
          <a:endParaRPr lang="hr-HR" sz="1600" kern="1200" dirty="0"/>
        </a:p>
      </dsp:txBody>
      <dsp:txXfrm>
        <a:off x="2461230" y="1184244"/>
        <a:ext cx="8986354" cy="914688"/>
      </dsp:txXfrm>
    </dsp:sp>
    <dsp:sp modelId="{CA0A64DE-DE2F-458F-9671-923D7946F681}">
      <dsp:nvSpPr>
        <dsp:cNvPr id="0" name=""/>
        <dsp:cNvSpPr/>
      </dsp:nvSpPr>
      <dsp:spPr>
        <a:xfrm>
          <a:off x="2289517" y="2098933"/>
          <a:ext cx="91580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5EE0BA-ABAC-4BBD-92C8-05857CA76685}">
      <dsp:nvSpPr>
        <dsp:cNvPr id="0" name=""/>
        <dsp:cNvSpPr/>
      </dsp:nvSpPr>
      <dsp:spPr>
        <a:xfrm>
          <a:off x="2461230" y="2144667"/>
          <a:ext cx="8986354" cy="914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Komunikacijske vještine</a:t>
          </a:r>
        </a:p>
      </dsp:txBody>
      <dsp:txXfrm>
        <a:off x="2461230" y="2144667"/>
        <a:ext cx="8986354" cy="914688"/>
      </dsp:txXfrm>
    </dsp:sp>
    <dsp:sp modelId="{88B8D81C-9EBD-460B-A382-9DE6D989C0D0}">
      <dsp:nvSpPr>
        <dsp:cNvPr id="0" name=""/>
        <dsp:cNvSpPr/>
      </dsp:nvSpPr>
      <dsp:spPr>
        <a:xfrm>
          <a:off x="2289517" y="3059356"/>
          <a:ext cx="91580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750B8-A7AB-4509-9897-8334D198CB9F}">
      <dsp:nvSpPr>
        <dsp:cNvPr id="0" name=""/>
        <dsp:cNvSpPr/>
      </dsp:nvSpPr>
      <dsp:spPr>
        <a:xfrm>
          <a:off x="2461230" y="3105090"/>
          <a:ext cx="8986354" cy="491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kern="1200" dirty="0"/>
            <a:t> obzirom na posao koji radim, svakako je važno cjeloživotno učenje, a u svojoj karijeri najveću pažnju pridajem zakonodavstvu, ISO mjerama, financijama i digitalnim alatima.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600" b="0" i="0" u="none" kern="1200" dirty="0">
            <a:latin typeface="+mj-lt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 dirty="0">
            <a:latin typeface="+mj-lt"/>
          </a:endParaRPr>
        </a:p>
      </dsp:txBody>
      <dsp:txXfrm>
        <a:off x="2461230" y="3105090"/>
        <a:ext cx="8986354" cy="491370"/>
      </dsp:txXfrm>
    </dsp:sp>
    <dsp:sp modelId="{8D567E7E-0080-48AA-A066-CDA0D21A67B2}">
      <dsp:nvSpPr>
        <dsp:cNvPr id="0" name=""/>
        <dsp:cNvSpPr/>
      </dsp:nvSpPr>
      <dsp:spPr>
        <a:xfrm>
          <a:off x="2289517" y="3596461"/>
          <a:ext cx="91580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80A18-C785-4E63-AC5F-AB9486E7E915}">
      <dsp:nvSpPr>
        <dsp:cNvPr id="0" name=""/>
        <dsp:cNvSpPr/>
      </dsp:nvSpPr>
      <dsp:spPr>
        <a:xfrm>
          <a:off x="0" y="977"/>
          <a:ext cx="109043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83301-139E-4CC7-8F56-A1089333CE4B}">
      <dsp:nvSpPr>
        <dsp:cNvPr id="0" name=""/>
        <dsp:cNvSpPr/>
      </dsp:nvSpPr>
      <dsp:spPr>
        <a:xfrm>
          <a:off x="0" y="977"/>
          <a:ext cx="2180870" cy="1999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OEP</a:t>
          </a:r>
        </a:p>
      </dsp:txBody>
      <dsp:txXfrm>
        <a:off x="0" y="977"/>
        <a:ext cx="2180870" cy="1999222"/>
      </dsp:txXfrm>
    </dsp:sp>
    <dsp:sp modelId="{E1A047EC-1A6C-4588-A01B-4C8340D3F18C}">
      <dsp:nvSpPr>
        <dsp:cNvPr id="0" name=""/>
        <dsp:cNvSpPr/>
      </dsp:nvSpPr>
      <dsp:spPr>
        <a:xfrm>
          <a:off x="2344435" y="40610"/>
          <a:ext cx="8559917" cy="945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Toksikologija i </a:t>
          </a:r>
          <a:r>
            <a:rPr lang="hr-HR" sz="1600" kern="1200" dirty="0" err="1"/>
            <a:t>antidoping</a:t>
          </a:r>
          <a:r>
            <a:rPr lang="hr-HR" sz="1600" kern="1200" dirty="0"/>
            <a:t>, zaštita bilja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.primjena informatike ili nešto vezano za EU natječaje</a:t>
          </a:r>
          <a:endParaRPr lang="hr-HR" sz="1600" kern="1200" dirty="0"/>
        </a:p>
      </dsp:txBody>
      <dsp:txXfrm>
        <a:off x="2344435" y="40610"/>
        <a:ext cx="8559917" cy="945445"/>
      </dsp:txXfrm>
    </dsp:sp>
    <dsp:sp modelId="{5F70A392-9937-459F-92CA-E97513843B12}">
      <dsp:nvSpPr>
        <dsp:cNvPr id="0" name=""/>
        <dsp:cNvSpPr/>
      </dsp:nvSpPr>
      <dsp:spPr>
        <a:xfrm>
          <a:off x="2180870" y="986056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750B8-A7AB-4509-9897-8334D198CB9F}">
      <dsp:nvSpPr>
        <dsp:cNvPr id="0" name=""/>
        <dsp:cNvSpPr/>
      </dsp:nvSpPr>
      <dsp:spPr>
        <a:xfrm>
          <a:off x="2344435" y="1025689"/>
          <a:ext cx="8559917" cy="932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strike="noStrike" kern="1200" dirty="0" err="1">
              <a:solidFill>
                <a:srgbClr val="000000"/>
              </a:solidFill>
              <a:effectLst/>
              <a:latin typeface="+mj-lt"/>
            </a:rPr>
            <a:t>excel</a:t>
          </a:r>
          <a:r>
            <a:rPr lang="hr-HR" sz="1600" b="0" i="0" u="none" strike="noStrike" kern="1200" dirty="0">
              <a:solidFill>
                <a:srgbClr val="000000"/>
              </a:solidFill>
              <a:effectLst/>
              <a:latin typeface="+mj-lt"/>
            </a:rPr>
            <a:t>, komunikacijske vještine, stručni tečajevi u smislu noviteta u strukama </a:t>
          </a:r>
          <a:r>
            <a:rPr lang="hr-HR" sz="1600" b="0" i="0" u="none" strike="noStrike" kern="1200" dirty="0" err="1">
              <a:solidFill>
                <a:srgbClr val="000000"/>
              </a:solidFill>
              <a:effectLst/>
              <a:latin typeface="+mj-lt"/>
            </a:rPr>
            <a:t>npr</a:t>
          </a:r>
          <a:r>
            <a:rPr lang="hr-HR" sz="1600" b="0" i="0" u="none" strike="noStrike" kern="1200" dirty="0">
              <a:solidFill>
                <a:srgbClr val="000000"/>
              </a:solidFill>
              <a:effectLst/>
              <a:latin typeface="+mj-lt"/>
            </a:rPr>
            <a:t> u mome slučaju mljekarstvo. Smatram da to treba biti zadatak firme u kojoj radim ne fakulteta ali bi bilo dobro možda pokretati povremeno određene tečajeve kao npr. noviteti u sirarstvu, nova tehnologija, novi uređaji, sigurnost, uređaji itd. iz razloga da se ne zaostaje tehnologijom od </a:t>
          </a:r>
          <a:r>
            <a:rPr lang="hr-HR" sz="1600" b="0" i="0" u="none" strike="noStrike" kern="1200" dirty="0" err="1">
              <a:solidFill>
                <a:srgbClr val="000000"/>
              </a:solidFill>
              <a:effectLst/>
              <a:latin typeface="+mj-lt"/>
            </a:rPr>
            <a:t>dr</a:t>
          </a:r>
          <a:r>
            <a:rPr lang="hr-HR" sz="1600" b="0" i="0" u="none" strike="noStrike" kern="1200" dirty="0">
              <a:solidFill>
                <a:srgbClr val="000000"/>
              </a:solidFill>
              <a:effectLst/>
              <a:latin typeface="+mj-lt"/>
            </a:rPr>
            <a:t> tvornica, tvrtki u Europi, svijetu..</a:t>
          </a:r>
          <a:endParaRPr lang="pl-PL" sz="1600" kern="1200" dirty="0">
            <a:latin typeface="+mj-lt"/>
          </a:endParaRPr>
        </a:p>
      </dsp:txBody>
      <dsp:txXfrm>
        <a:off x="2344435" y="1025689"/>
        <a:ext cx="8559917" cy="932723"/>
      </dsp:txXfrm>
    </dsp:sp>
    <dsp:sp modelId="{8D567E7E-0080-48AA-A066-CDA0D21A67B2}">
      <dsp:nvSpPr>
        <dsp:cNvPr id="0" name=""/>
        <dsp:cNvSpPr/>
      </dsp:nvSpPr>
      <dsp:spPr>
        <a:xfrm>
          <a:off x="2180870" y="1958412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80A18-C785-4E63-AC5F-AB9486E7E915}">
      <dsp:nvSpPr>
        <dsp:cNvPr id="0" name=""/>
        <dsp:cNvSpPr/>
      </dsp:nvSpPr>
      <dsp:spPr>
        <a:xfrm>
          <a:off x="0" y="1161"/>
          <a:ext cx="114475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83301-139E-4CC7-8F56-A1089333CE4B}">
      <dsp:nvSpPr>
        <dsp:cNvPr id="0" name=""/>
        <dsp:cNvSpPr/>
      </dsp:nvSpPr>
      <dsp:spPr>
        <a:xfrm>
          <a:off x="0" y="1161"/>
          <a:ext cx="2289517" cy="2377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MUP</a:t>
          </a:r>
        </a:p>
      </dsp:txBody>
      <dsp:txXfrm>
        <a:off x="0" y="1161"/>
        <a:ext cx="2289517" cy="2377083"/>
      </dsp:txXfrm>
    </dsp:sp>
    <dsp:sp modelId="{E1A047EC-1A6C-4588-A01B-4C8340D3F18C}">
      <dsp:nvSpPr>
        <dsp:cNvPr id="0" name=""/>
        <dsp:cNvSpPr/>
      </dsp:nvSpPr>
      <dsp:spPr>
        <a:xfrm>
          <a:off x="2461230" y="41669"/>
          <a:ext cx="8986354" cy="966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kern="1200" dirty="0"/>
            <a:t>ELEKTRONIČKA PISMENOST, USAVRŠAVANJE STRANIH JEZIKA I SL.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0" i="0" u="none" kern="1200" dirty="0"/>
            <a:t>Poslovno odlučivanje poslovna informatika, sustavi kvalitete i sl.</a:t>
          </a:r>
          <a:endParaRPr lang="hr-HR" sz="1600" b="0" i="0" u="none" kern="1200" dirty="0"/>
        </a:p>
      </dsp:txBody>
      <dsp:txXfrm>
        <a:off x="2461230" y="41669"/>
        <a:ext cx="8986354" cy="966316"/>
      </dsp:txXfrm>
    </dsp:sp>
    <dsp:sp modelId="{5F70A392-9937-459F-92CA-E97513843B12}">
      <dsp:nvSpPr>
        <dsp:cNvPr id="0" name=""/>
        <dsp:cNvSpPr/>
      </dsp:nvSpPr>
      <dsp:spPr>
        <a:xfrm>
          <a:off x="2289517" y="1007986"/>
          <a:ext cx="91580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5EE0BA-ABAC-4BBD-92C8-05857CA76685}">
      <dsp:nvSpPr>
        <dsp:cNvPr id="0" name=""/>
        <dsp:cNvSpPr/>
      </dsp:nvSpPr>
      <dsp:spPr>
        <a:xfrm>
          <a:off x="2461230" y="1048493"/>
          <a:ext cx="8986354" cy="810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Računovodstvo, prodaja i komunikacija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Održivo poslovanje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Uvozno poslovanje</a:t>
          </a:r>
        </a:p>
      </dsp:txBody>
      <dsp:txXfrm>
        <a:off x="2461230" y="1048493"/>
        <a:ext cx="8986354" cy="810158"/>
      </dsp:txXfrm>
    </dsp:sp>
    <dsp:sp modelId="{88B8D81C-9EBD-460B-A382-9DE6D989C0D0}">
      <dsp:nvSpPr>
        <dsp:cNvPr id="0" name=""/>
        <dsp:cNvSpPr/>
      </dsp:nvSpPr>
      <dsp:spPr>
        <a:xfrm>
          <a:off x="2289517" y="1858652"/>
          <a:ext cx="91580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750B8-A7AB-4509-9897-8334D198CB9F}">
      <dsp:nvSpPr>
        <dsp:cNvPr id="0" name=""/>
        <dsp:cNvSpPr/>
      </dsp:nvSpPr>
      <dsp:spPr>
        <a:xfrm>
          <a:off x="2461230" y="1899160"/>
          <a:ext cx="8986354" cy="435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kern="1200" dirty="0"/>
            <a:t> Internet trgovina i drugi alati.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600" b="0" i="0" u="none" kern="1200" dirty="0">
            <a:latin typeface="+mj-lt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 dirty="0">
            <a:latin typeface="+mj-lt"/>
          </a:endParaRPr>
        </a:p>
      </dsp:txBody>
      <dsp:txXfrm>
        <a:off x="2461230" y="1899160"/>
        <a:ext cx="8986354" cy="435217"/>
      </dsp:txXfrm>
    </dsp:sp>
    <dsp:sp modelId="{8D567E7E-0080-48AA-A066-CDA0D21A67B2}">
      <dsp:nvSpPr>
        <dsp:cNvPr id="0" name=""/>
        <dsp:cNvSpPr/>
      </dsp:nvSpPr>
      <dsp:spPr>
        <a:xfrm>
          <a:off x="2289517" y="2334377"/>
          <a:ext cx="91580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80A18-C785-4E63-AC5F-AB9486E7E915}">
      <dsp:nvSpPr>
        <dsp:cNvPr id="0" name=""/>
        <dsp:cNvSpPr/>
      </dsp:nvSpPr>
      <dsp:spPr>
        <a:xfrm>
          <a:off x="0" y="226202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783301-139E-4CC7-8F56-A1089333CE4B}">
      <dsp:nvSpPr>
        <dsp:cNvPr id="0" name=""/>
        <dsp:cNvSpPr/>
      </dsp:nvSpPr>
      <dsp:spPr>
        <a:xfrm>
          <a:off x="0" y="0"/>
          <a:ext cx="2103120" cy="303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Menadžment u poljoprivredi</a:t>
          </a:r>
        </a:p>
      </dsp:txBody>
      <dsp:txXfrm>
        <a:off x="0" y="0"/>
        <a:ext cx="2103120" cy="3035133"/>
      </dsp:txXfrm>
    </dsp:sp>
    <dsp:sp modelId="{E1A047EC-1A6C-4588-A01B-4C8340D3F18C}">
      <dsp:nvSpPr>
        <dsp:cNvPr id="0" name=""/>
        <dsp:cNvSpPr/>
      </dsp:nvSpPr>
      <dsp:spPr>
        <a:xfrm>
          <a:off x="2260854" y="64763"/>
          <a:ext cx="8254746" cy="1544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strike="noStrike" kern="1200" dirty="0">
              <a:effectLst/>
              <a:latin typeface="+mj-lt"/>
            </a:rPr>
            <a:t>Žao mi je što nisam išla 2. godinu na izborni predmet ribarstvo. Kada bi ponovno bio taj predmet u mogućnosti upisati, upisala bi ga. </a:t>
          </a:r>
        </a:p>
      </dsp:txBody>
      <dsp:txXfrm>
        <a:off x="2260854" y="64763"/>
        <a:ext cx="8254746" cy="1544929"/>
      </dsp:txXfrm>
    </dsp:sp>
    <dsp:sp modelId="{5F70A392-9937-459F-92CA-E97513843B12}">
      <dsp:nvSpPr>
        <dsp:cNvPr id="0" name=""/>
        <dsp:cNvSpPr/>
      </dsp:nvSpPr>
      <dsp:spPr>
        <a:xfrm>
          <a:off x="2103120" y="1609692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98994B-8EBC-405C-BA52-034CA2DE1B0D}">
      <dsp:nvSpPr>
        <dsp:cNvPr id="0" name=""/>
        <dsp:cNvSpPr/>
      </dsp:nvSpPr>
      <dsp:spPr>
        <a:xfrm>
          <a:off x="2260854" y="833439"/>
          <a:ext cx="8254746" cy="1295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strike="noStrike" kern="1200" dirty="0">
              <a:effectLst/>
              <a:latin typeface="+mj-lt"/>
            </a:rPr>
            <a:t>Zbog prirode posla, ipak je bilo potrebno završiti diplomski studij </a:t>
          </a:r>
          <a:r>
            <a:rPr lang="hr-HR" sz="1600" b="0" i="0" u="none" strike="noStrike" kern="1200" dirty="0" err="1">
              <a:effectLst/>
              <a:latin typeface="+mj-lt"/>
            </a:rPr>
            <a:t>Agrobiznisa</a:t>
          </a:r>
          <a:r>
            <a:rPr lang="hr-HR" sz="1600" b="0" i="0" u="none" strike="noStrike" kern="1200" dirty="0">
              <a:effectLst/>
              <a:latin typeface="+mj-lt"/>
            </a:rPr>
            <a:t> i ruralnog razvitka. Predmetni studij sadrži predavanja usko vezana uz posao koji radim, dok sam na VGUK stekla stručna znanja.</a:t>
          </a:r>
          <a:endParaRPr lang="hr-HR" sz="1600" kern="1200" dirty="0"/>
        </a:p>
      </dsp:txBody>
      <dsp:txXfrm>
        <a:off x="2260854" y="833439"/>
        <a:ext cx="8254746" cy="1295266"/>
      </dsp:txXfrm>
    </dsp:sp>
    <dsp:sp modelId="{2924848F-8BA2-4B17-9F28-DC80CDDD923B}">
      <dsp:nvSpPr>
        <dsp:cNvPr id="0" name=""/>
        <dsp:cNvSpPr/>
      </dsp:nvSpPr>
      <dsp:spPr>
        <a:xfrm>
          <a:off x="2103120" y="2969722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80A18-C785-4E63-AC5F-AB9486E7E915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83301-139E-4CC7-8F56-A1089333CE4B}">
      <dsp:nvSpPr>
        <dsp:cNvPr id="0" name=""/>
        <dsp:cNvSpPr/>
      </dsp:nvSpPr>
      <dsp:spPr>
        <a:xfrm>
          <a:off x="0" y="0"/>
          <a:ext cx="2103120" cy="1523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 err="1"/>
            <a:t>Zootehnika</a:t>
          </a:r>
          <a:endParaRPr lang="hr-HR" sz="2800" kern="1200" dirty="0"/>
        </a:p>
      </dsp:txBody>
      <dsp:txXfrm>
        <a:off x="0" y="0"/>
        <a:ext cx="2103120" cy="1523967"/>
      </dsp:txXfrm>
    </dsp:sp>
    <dsp:sp modelId="{E1A047EC-1A6C-4588-A01B-4C8340D3F18C}">
      <dsp:nvSpPr>
        <dsp:cNvPr id="0" name=""/>
        <dsp:cNvSpPr/>
      </dsp:nvSpPr>
      <dsp:spPr>
        <a:xfrm>
          <a:off x="2260854" y="58934"/>
          <a:ext cx="8254746" cy="1405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strike="noStrike" kern="1200" dirty="0">
              <a:solidFill>
                <a:srgbClr val="000000"/>
              </a:solidFill>
              <a:effectLst/>
              <a:latin typeface="+mj-lt"/>
            </a:rPr>
            <a:t>Vještine koje nisu vezane uz moj studij ali su u opisu posla koji radim. Vještine koje bi bile vezane uz ekonomski fakultet (iako sam bila iznenađena koliko sam znanja imala obzirom da radim na sasvim drugom području).</a:t>
          </a:r>
          <a:endParaRPr lang="hr-HR" sz="1600" kern="1200" dirty="0"/>
        </a:p>
      </dsp:txBody>
      <dsp:txXfrm>
        <a:off x="2260854" y="58934"/>
        <a:ext cx="8254746" cy="1405886"/>
      </dsp:txXfrm>
    </dsp:sp>
    <dsp:sp modelId="{5F70A392-9937-459F-92CA-E97513843B12}">
      <dsp:nvSpPr>
        <dsp:cNvPr id="0" name=""/>
        <dsp:cNvSpPr/>
      </dsp:nvSpPr>
      <dsp:spPr>
        <a:xfrm>
          <a:off x="2103120" y="1464821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80A18-C785-4E63-AC5F-AB9486E7E915}">
      <dsp:nvSpPr>
        <dsp:cNvPr id="0" name=""/>
        <dsp:cNvSpPr/>
      </dsp:nvSpPr>
      <dsp:spPr>
        <a:xfrm>
          <a:off x="0" y="751"/>
          <a:ext cx="109043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83301-139E-4CC7-8F56-A1089333CE4B}">
      <dsp:nvSpPr>
        <dsp:cNvPr id="0" name=""/>
        <dsp:cNvSpPr/>
      </dsp:nvSpPr>
      <dsp:spPr>
        <a:xfrm>
          <a:off x="0" y="751"/>
          <a:ext cx="2180870" cy="1537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OEP</a:t>
          </a:r>
        </a:p>
      </dsp:txBody>
      <dsp:txXfrm>
        <a:off x="0" y="751"/>
        <a:ext cx="2180870" cy="1537557"/>
      </dsp:txXfrm>
    </dsp:sp>
    <dsp:sp modelId="{E1A047EC-1A6C-4588-A01B-4C8340D3F18C}">
      <dsp:nvSpPr>
        <dsp:cNvPr id="0" name=""/>
        <dsp:cNvSpPr/>
      </dsp:nvSpPr>
      <dsp:spPr>
        <a:xfrm>
          <a:off x="2344435" y="30519"/>
          <a:ext cx="8559917" cy="710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kern="1200" dirty="0"/>
            <a:t>Znanje o samim zaštitnim sredstvima i njihovom primjenom </a:t>
          </a:r>
          <a:endParaRPr lang="hr-HR" sz="1600" kern="1200" dirty="0"/>
        </a:p>
      </dsp:txBody>
      <dsp:txXfrm>
        <a:off x="2344435" y="30519"/>
        <a:ext cx="8559917" cy="710107"/>
      </dsp:txXfrm>
    </dsp:sp>
    <dsp:sp modelId="{5F70A392-9937-459F-92CA-E97513843B12}">
      <dsp:nvSpPr>
        <dsp:cNvPr id="0" name=""/>
        <dsp:cNvSpPr/>
      </dsp:nvSpPr>
      <dsp:spPr>
        <a:xfrm>
          <a:off x="2180870" y="740626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750B8-A7AB-4509-9897-8334D198CB9F}">
      <dsp:nvSpPr>
        <dsp:cNvPr id="0" name=""/>
        <dsp:cNvSpPr/>
      </dsp:nvSpPr>
      <dsp:spPr>
        <a:xfrm>
          <a:off x="2344435" y="770393"/>
          <a:ext cx="8559917" cy="319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kern="1200" dirty="0"/>
            <a:t>Više primjera iz prakse, pogotovo šta se tiče zaštitnih sredstava, npr. djelatne tvari</a:t>
          </a:r>
          <a:endParaRPr lang="pl-PL" sz="1600" kern="1200" dirty="0">
            <a:latin typeface="+mj-lt"/>
          </a:endParaRPr>
        </a:p>
      </dsp:txBody>
      <dsp:txXfrm>
        <a:off x="2344435" y="770393"/>
        <a:ext cx="8559917" cy="319823"/>
      </dsp:txXfrm>
    </dsp:sp>
    <dsp:sp modelId="{8D567E7E-0080-48AA-A066-CDA0D21A67B2}">
      <dsp:nvSpPr>
        <dsp:cNvPr id="0" name=""/>
        <dsp:cNvSpPr/>
      </dsp:nvSpPr>
      <dsp:spPr>
        <a:xfrm>
          <a:off x="2180870" y="1090217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4D8FB1-65B2-4CC5-BAAE-9883A2CF2E8C}">
      <dsp:nvSpPr>
        <dsp:cNvPr id="0" name=""/>
        <dsp:cNvSpPr/>
      </dsp:nvSpPr>
      <dsp:spPr>
        <a:xfrm>
          <a:off x="2344435" y="1119985"/>
          <a:ext cx="8559917" cy="387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kern="1200" dirty="0"/>
            <a:t>Trenutno ne radim u struci </a:t>
          </a:r>
          <a:endParaRPr lang="hr-HR" sz="1600" kern="1200" dirty="0">
            <a:latin typeface="+mj-lt"/>
          </a:endParaRPr>
        </a:p>
      </dsp:txBody>
      <dsp:txXfrm>
        <a:off x="2344435" y="1119985"/>
        <a:ext cx="8559917" cy="387628"/>
      </dsp:txXfrm>
    </dsp:sp>
    <dsp:sp modelId="{E4F38893-4B3A-4827-BE28-2DF6928EF82B}">
      <dsp:nvSpPr>
        <dsp:cNvPr id="0" name=""/>
        <dsp:cNvSpPr/>
      </dsp:nvSpPr>
      <dsp:spPr>
        <a:xfrm>
          <a:off x="2180870" y="1507613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80A18-C785-4E63-AC5F-AB9486E7E915}">
      <dsp:nvSpPr>
        <dsp:cNvPr id="0" name=""/>
        <dsp:cNvSpPr/>
      </dsp:nvSpPr>
      <dsp:spPr>
        <a:xfrm>
          <a:off x="0" y="751"/>
          <a:ext cx="109043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83301-139E-4CC7-8F56-A1089333CE4B}">
      <dsp:nvSpPr>
        <dsp:cNvPr id="0" name=""/>
        <dsp:cNvSpPr/>
      </dsp:nvSpPr>
      <dsp:spPr>
        <a:xfrm>
          <a:off x="0" y="751"/>
          <a:ext cx="2180870" cy="1537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MUP</a:t>
          </a:r>
        </a:p>
      </dsp:txBody>
      <dsp:txXfrm>
        <a:off x="0" y="751"/>
        <a:ext cx="2180870" cy="1537557"/>
      </dsp:txXfrm>
    </dsp:sp>
    <dsp:sp modelId="{E1A047EC-1A6C-4588-A01B-4C8340D3F18C}">
      <dsp:nvSpPr>
        <dsp:cNvPr id="0" name=""/>
        <dsp:cNvSpPr/>
      </dsp:nvSpPr>
      <dsp:spPr>
        <a:xfrm>
          <a:off x="2344435" y="30519"/>
          <a:ext cx="8559917" cy="710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kern="1200" dirty="0"/>
            <a:t>Psihologija, poslovno pregovaranje i </a:t>
          </a:r>
          <a:r>
            <a:rPr lang="hr-HR" sz="1600" b="0" i="0" u="none" kern="1200" dirty="0" err="1"/>
            <a:t>sl</a:t>
          </a:r>
          <a:r>
            <a:rPr lang="hr-HR" sz="1600" b="0" i="0" u="none" kern="1200" dirty="0"/>
            <a:t> </a:t>
          </a:r>
          <a:endParaRPr lang="hr-HR" sz="1600" kern="1200" dirty="0"/>
        </a:p>
      </dsp:txBody>
      <dsp:txXfrm>
        <a:off x="2344435" y="30519"/>
        <a:ext cx="8559917" cy="710107"/>
      </dsp:txXfrm>
    </dsp:sp>
    <dsp:sp modelId="{5F70A392-9937-459F-92CA-E97513843B12}">
      <dsp:nvSpPr>
        <dsp:cNvPr id="0" name=""/>
        <dsp:cNvSpPr/>
      </dsp:nvSpPr>
      <dsp:spPr>
        <a:xfrm>
          <a:off x="2180870" y="740626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750B8-A7AB-4509-9897-8334D198CB9F}">
      <dsp:nvSpPr>
        <dsp:cNvPr id="0" name=""/>
        <dsp:cNvSpPr/>
      </dsp:nvSpPr>
      <dsp:spPr>
        <a:xfrm>
          <a:off x="2344435" y="770393"/>
          <a:ext cx="8559917" cy="319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kern="1200" dirty="0"/>
            <a:t>Praksa</a:t>
          </a:r>
          <a:endParaRPr lang="pl-PL" sz="1600" kern="1200" dirty="0">
            <a:latin typeface="+mj-lt"/>
          </a:endParaRPr>
        </a:p>
      </dsp:txBody>
      <dsp:txXfrm>
        <a:off x="2344435" y="770393"/>
        <a:ext cx="8559917" cy="319823"/>
      </dsp:txXfrm>
    </dsp:sp>
    <dsp:sp modelId="{8D567E7E-0080-48AA-A066-CDA0D21A67B2}">
      <dsp:nvSpPr>
        <dsp:cNvPr id="0" name=""/>
        <dsp:cNvSpPr/>
      </dsp:nvSpPr>
      <dsp:spPr>
        <a:xfrm>
          <a:off x="2180870" y="1090217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4D8FB1-65B2-4CC5-BAAE-9883A2CF2E8C}">
      <dsp:nvSpPr>
        <dsp:cNvPr id="0" name=""/>
        <dsp:cNvSpPr/>
      </dsp:nvSpPr>
      <dsp:spPr>
        <a:xfrm>
          <a:off x="2344435" y="1119985"/>
          <a:ext cx="8559917" cy="387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kern="1200" dirty="0"/>
            <a:t>Enologija (vinarstvo), pčelarstvo</a:t>
          </a:r>
          <a:endParaRPr lang="hr-HR" sz="1600" kern="1200" dirty="0">
            <a:latin typeface="+mj-lt"/>
          </a:endParaRPr>
        </a:p>
      </dsp:txBody>
      <dsp:txXfrm>
        <a:off x="2344435" y="1119985"/>
        <a:ext cx="8559917" cy="387628"/>
      </dsp:txXfrm>
    </dsp:sp>
    <dsp:sp modelId="{E4F38893-4B3A-4827-BE28-2DF6928EF82B}">
      <dsp:nvSpPr>
        <dsp:cNvPr id="0" name=""/>
        <dsp:cNvSpPr/>
      </dsp:nvSpPr>
      <dsp:spPr>
        <a:xfrm>
          <a:off x="2180870" y="1507613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80A18-C785-4E63-AC5F-AB9486E7E915}">
      <dsp:nvSpPr>
        <dsp:cNvPr id="0" name=""/>
        <dsp:cNvSpPr/>
      </dsp:nvSpPr>
      <dsp:spPr>
        <a:xfrm>
          <a:off x="0" y="0"/>
          <a:ext cx="109043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83301-139E-4CC7-8F56-A1089333CE4B}">
      <dsp:nvSpPr>
        <dsp:cNvPr id="0" name=""/>
        <dsp:cNvSpPr/>
      </dsp:nvSpPr>
      <dsp:spPr>
        <a:xfrm>
          <a:off x="0" y="0"/>
          <a:ext cx="2180870" cy="1477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 err="1"/>
            <a:t>Bilinogojstvo</a:t>
          </a:r>
          <a:endParaRPr lang="hr-HR" sz="2800" kern="1200" dirty="0"/>
        </a:p>
      </dsp:txBody>
      <dsp:txXfrm>
        <a:off x="0" y="0"/>
        <a:ext cx="2180870" cy="1477609"/>
      </dsp:txXfrm>
    </dsp:sp>
    <dsp:sp modelId="{E1A047EC-1A6C-4588-A01B-4C8340D3F18C}">
      <dsp:nvSpPr>
        <dsp:cNvPr id="0" name=""/>
        <dsp:cNvSpPr/>
      </dsp:nvSpPr>
      <dsp:spPr>
        <a:xfrm>
          <a:off x="2344435" y="29292"/>
          <a:ext cx="8559917" cy="698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Povezivanje VUK-a sa agronomskim firmama/ustanovama u svrhu njihovog predstavljanja završnim studenima i motiviranjem studenata za rad u struci</a:t>
          </a:r>
        </a:p>
      </dsp:txBody>
      <dsp:txXfrm>
        <a:off x="2344435" y="29292"/>
        <a:ext cx="8559917" cy="698771"/>
      </dsp:txXfrm>
    </dsp:sp>
    <dsp:sp modelId="{5F70A392-9937-459F-92CA-E97513843B12}">
      <dsp:nvSpPr>
        <dsp:cNvPr id="0" name=""/>
        <dsp:cNvSpPr/>
      </dsp:nvSpPr>
      <dsp:spPr>
        <a:xfrm>
          <a:off x="2180870" y="728063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750B8-A7AB-4509-9897-8334D198CB9F}">
      <dsp:nvSpPr>
        <dsp:cNvPr id="0" name=""/>
        <dsp:cNvSpPr/>
      </dsp:nvSpPr>
      <dsp:spPr>
        <a:xfrm>
          <a:off x="2344435" y="757356"/>
          <a:ext cx="8559917" cy="689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i="0" u="none" strike="noStrike" kern="1200" dirty="0">
              <a:solidFill>
                <a:srgbClr val="000000"/>
              </a:solidFill>
              <a:effectLst/>
              <a:latin typeface="+mj-lt"/>
            </a:rPr>
            <a:t>Dolazak do konkretnih informacija od osobe koja radi u određenoj firmi (vezano uz poljoprivredu) i načinu na koji firma funkcionira, njihove stvarne prednosti i nedostatci i sveukupni dojam tog radnika</a:t>
          </a:r>
          <a:endParaRPr lang="pl-PL" sz="1600" b="1" kern="1200" dirty="0">
            <a:latin typeface="+mj-lt"/>
          </a:endParaRPr>
        </a:p>
      </dsp:txBody>
      <dsp:txXfrm>
        <a:off x="2344435" y="757356"/>
        <a:ext cx="8559917" cy="689368"/>
      </dsp:txXfrm>
    </dsp:sp>
    <dsp:sp modelId="{8D567E7E-0080-48AA-A066-CDA0D21A67B2}">
      <dsp:nvSpPr>
        <dsp:cNvPr id="0" name=""/>
        <dsp:cNvSpPr/>
      </dsp:nvSpPr>
      <dsp:spPr>
        <a:xfrm>
          <a:off x="2180870" y="1446724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80A18-C785-4E63-AC5F-AB9486E7E915}">
      <dsp:nvSpPr>
        <dsp:cNvPr id="0" name=""/>
        <dsp:cNvSpPr/>
      </dsp:nvSpPr>
      <dsp:spPr>
        <a:xfrm>
          <a:off x="0" y="0"/>
          <a:ext cx="109043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83301-139E-4CC7-8F56-A1089333CE4B}">
      <dsp:nvSpPr>
        <dsp:cNvPr id="0" name=""/>
        <dsp:cNvSpPr/>
      </dsp:nvSpPr>
      <dsp:spPr>
        <a:xfrm>
          <a:off x="0" y="0"/>
          <a:ext cx="2180870" cy="1539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Menadžment u poljoprivredi</a:t>
          </a:r>
        </a:p>
      </dsp:txBody>
      <dsp:txXfrm>
        <a:off x="0" y="0"/>
        <a:ext cx="2180870" cy="1539060"/>
      </dsp:txXfrm>
    </dsp:sp>
    <dsp:sp modelId="{E1A047EC-1A6C-4588-A01B-4C8340D3F18C}">
      <dsp:nvSpPr>
        <dsp:cNvPr id="0" name=""/>
        <dsp:cNvSpPr/>
      </dsp:nvSpPr>
      <dsp:spPr>
        <a:xfrm>
          <a:off x="2344435" y="40881"/>
          <a:ext cx="8559917" cy="975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kern="1200" dirty="0"/>
            <a:t>Više informacije vise terenskih nastava da dobijemo bolji uvid u razna zanimanja vezana za poljoprivredu</a:t>
          </a:r>
          <a:endParaRPr lang="hr-HR" sz="1600" kern="1200" dirty="0"/>
        </a:p>
      </dsp:txBody>
      <dsp:txXfrm>
        <a:off x="2344435" y="40881"/>
        <a:ext cx="8559917" cy="975222"/>
      </dsp:txXfrm>
    </dsp:sp>
    <dsp:sp modelId="{5F70A392-9937-459F-92CA-E97513843B12}">
      <dsp:nvSpPr>
        <dsp:cNvPr id="0" name=""/>
        <dsp:cNvSpPr/>
      </dsp:nvSpPr>
      <dsp:spPr>
        <a:xfrm>
          <a:off x="2180870" y="1016104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750B8-A7AB-4509-9897-8334D198CB9F}">
      <dsp:nvSpPr>
        <dsp:cNvPr id="0" name=""/>
        <dsp:cNvSpPr/>
      </dsp:nvSpPr>
      <dsp:spPr>
        <a:xfrm>
          <a:off x="2344435" y="1056985"/>
          <a:ext cx="8559917" cy="439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kern="1200" dirty="0"/>
            <a:t>Profesori bi trebali reći mogućnosti zaposlenja nakon te pružati informacije s tržišta rada. </a:t>
          </a:r>
          <a:endParaRPr lang="pl-PL" sz="1600" kern="1200" dirty="0">
            <a:latin typeface="+mj-lt"/>
          </a:endParaRPr>
        </a:p>
      </dsp:txBody>
      <dsp:txXfrm>
        <a:off x="2344435" y="1056985"/>
        <a:ext cx="8559917" cy="439228"/>
      </dsp:txXfrm>
    </dsp:sp>
    <dsp:sp modelId="{8D567E7E-0080-48AA-A066-CDA0D21A67B2}">
      <dsp:nvSpPr>
        <dsp:cNvPr id="0" name=""/>
        <dsp:cNvSpPr/>
      </dsp:nvSpPr>
      <dsp:spPr>
        <a:xfrm>
          <a:off x="2180870" y="1496214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80A18-C785-4E63-AC5F-AB9486E7E915}">
      <dsp:nvSpPr>
        <dsp:cNvPr id="0" name=""/>
        <dsp:cNvSpPr/>
      </dsp:nvSpPr>
      <dsp:spPr>
        <a:xfrm>
          <a:off x="0" y="0"/>
          <a:ext cx="109043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83301-139E-4CC7-8F56-A1089333CE4B}">
      <dsp:nvSpPr>
        <dsp:cNvPr id="0" name=""/>
        <dsp:cNvSpPr/>
      </dsp:nvSpPr>
      <dsp:spPr>
        <a:xfrm>
          <a:off x="0" y="0"/>
          <a:ext cx="2180870" cy="2207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OEP</a:t>
          </a:r>
        </a:p>
      </dsp:txBody>
      <dsp:txXfrm>
        <a:off x="0" y="0"/>
        <a:ext cx="2180870" cy="2207654"/>
      </dsp:txXfrm>
    </dsp:sp>
    <dsp:sp modelId="{E1A047EC-1A6C-4588-A01B-4C8340D3F18C}">
      <dsp:nvSpPr>
        <dsp:cNvPr id="0" name=""/>
        <dsp:cNvSpPr/>
      </dsp:nvSpPr>
      <dsp:spPr>
        <a:xfrm>
          <a:off x="2344435" y="30883"/>
          <a:ext cx="8559917" cy="73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Zvanje ne prati struku nego se rade administracije </a:t>
          </a:r>
        </a:p>
      </dsp:txBody>
      <dsp:txXfrm>
        <a:off x="2344435" y="30883"/>
        <a:ext cx="8559917" cy="736724"/>
      </dsp:txXfrm>
    </dsp:sp>
    <dsp:sp modelId="{5F70A392-9937-459F-92CA-E97513843B12}">
      <dsp:nvSpPr>
        <dsp:cNvPr id="0" name=""/>
        <dsp:cNvSpPr/>
      </dsp:nvSpPr>
      <dsp:spPr>
        <a:xfrm>
          <a:off x="2180870" y="767607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750B8-A7AB-4509-9897-8334D198CB9F}">
      <dsp:nvSpPr>
        <dsp:cNvPr id="0" name=""/>
        <dsp:cNvSpPr/>
      </dsp:nvSpPr>
      <dsp:spPr>
        <a:xfrm>
          <a:off x="2344435" y="798491"/>
          <a:ext cx="8559917" cy="726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i="0" u="none" strike="noStrike" kern="1200" dirty="0">
              <a:solidFill>
                <a:srgbClr val="000000"/>
              </a:solidFill>
              <a:effectLst/>
              <a:latin typeface="+mj-lt"/>
            </a:rPr>
            <a:t>Objasniti studentima da pravo učenje dolazi tek nakon zaposlenja i da do titule agronoma dolazi se vlastitim znanjem i vještinama često papir nije mjerilo znanja, struke i sposobnosti.</a:t>
          </a:r>
          <a:endParaRPr lang="pl-PL" sz="1600" b="1" kern="1200" dirty="0">
            <a:latin typeface="+mj-lt"/>
          </a:endParaRPr>
        </a:p>
      </dsp:txBody>
      <dsp:txXfrm>
        <a:off x="2344435" y="798491"/>
        <a:ext cx="8559917" cy="726810"/>
      </dsp:txXfrm>
    </dsp:sp>
    <dsp:sp modelId="{8D567E7E-0080-48AA-A066-CDA0D21A67B2}">
      <dsp:nvSpPr>
        <dsp:cNvPr id="0" name=""/>
        <dsp:cNvSpPr/>
      </dsp:nvSpPr>
      <dsp:spPr>
        <a:xfrm>
          <a:off x="2180870" y="1525302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A0268-259A-42EB-8304-B1AB4F7B3521}">
      <dsp:nvSpPr>
        <dsp:cNvPr id="0" name=""/>
        <dsp:cNvSpPr/>
      </dsp:nvSpPr>
      <dsp:spPr>
        <a:xfrm>
          <a:off x="2344435" y="1556185"/>
          <a:ext cx="8559917" cy="61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latin typeface="+mj-lt"/>
            </a:rPr>
            <a:t>Kroz svaki predmet odnosno modul treba biti prezentirano: Navesti sve poslove koje student može obavljati nakon završetka studija i tvrtke u kojima se student može zaposliti nakon završetka studija</a:t>
          </a:r>
          <a:endParaRPr lang="pl-PL" sz="1600" b="1" kern="1200" dirty="0">
            <a:latin typeface="+mj-lt"/>
          </a:endParaRPr>
        </a:p>
      </dsp:txBody>
      <dsp:txXfrm>
        <a:off x="2344435" y="1556185"/>
        <a:ext cx="8559917" cy="617668"/>
      </dsp:txXfrm>
    </dsp:sp>
    <dsp:sp modelId="{61A1C11E-728A-4E6A-A2A2-827B9743A233}">
      <dsp:nvSpPr>
        <dsp:cNvPr id="0" name=""/>
        <dsp:cNvSpPr/>
      </dsp:nvSpPr>
      <dsp:spPr>
        <a:xfrm>
          <a:off x="2180870" y="2173854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80A18-C785-4E63-AC5F-AB9486E7E915}">
      <dsp:nvSpPr>
        <dsp:cNvPr id="0" name=""/>
        <dsp:cNvSpPr/>
      </dsp:nvSpPr>
      <dsp:spPr>
        <a:xfrm>
          <a:off x="0" y="0"/>
          <a:ext cx="109043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83301-139E-4CC7-8F56-A1089333CE4B}">
      <dsp:nvSpPr>
        <dsp:cNvPr id="0" name=""/>
        <dsp:cNvSpPr/>
      </dsp:nvSpPr>
      <dsp:spPr>
        <a:xfrm>
          <a:off x="0" y="0"/>
          <a:ext cx="2180870" cy="1539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MUP</a:t>
          </a:r>
        </a:p>
      </dsp:txBody>
      <dsp:txXfrm>
        <a:off x="0" y="0"/>
        <a:ext cx="2180870" cy="1539060"/>
      </dsp:txXfrm>
    </dsp:sp>
    <dsp:sp modelId="{E1A047EC-1A6C-4588-A01B-4C8340D3F18C}">
      <dsp:nvSpPr>
        <dsp:cNvPr id="0" name=""/>
        <dsp:cNvSpPr/>
      </dsp:nvSpPr>
      <dsp:spPr>
        <a:xfrm>
          <a:off x="2344435" y="40881"/>
          <a:ext cx="8559917" cy="975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kern="1200" dirty="0"/>
            <a:t>Problemi zapošljavanja sa manje od godinu dana, objašnjavanje pripravništva, preporuke za poslodavce </a:t>
          </a:r>
          <a:endParaRPr lang="hr-HR" sz="1600" kern="1200" dirty="0"/>
        </a:p>
      </dsp:txBody>
      <dsp:txXfrm>
        <a:off x="2344435" y="40881"/>
        <a:ext cx="8559917" cy="975222"/>
      </dsp:txXfrm>
    </dsp:sp>
    <dsp:sp modelId="{5F70A392-9937-459F-92CA-E97513843B12}">
      <dsp:nvSpPr>
        <dsp:cNvPr id="0" name=""/>
        <dsp:cNvSpPr/>
      </dsp:nvSpPr>
      <dsp:spPr>
        <a:xfrm>
          <a:off x="2180870" y="1016104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750B8-A7AB-4509-9897-8334D198CB9F}">
      <dsp:nvSpPr>
        <dsp:cNvPr id="0" name=""/>
        <dsp:cNvSpPr/>
      </dsp:nvSpPr>
      <dsp:spPr>
        <a:xfrm>
          <a:off x="2344435" y="1056985"/>
          <a:ext cx="8559917" cy="439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u="none" kern="1200" dirty="0"/>
            <a:t>Oglasi potencijalnih poslodavaca</a:t>
          </a:r>
          <a:endParaRPr lang="pl-PL" sz="1600" kern="1200" dirty="0">
            <a:latin typeface="+mj-lt"/>
          </a:endParaRPr>
        </a:p>
      </dsp:txBody>
      <dsp:txXfrm>
        <a:off x="2344435" y="1056985"/>
        <a:ext cx="8559917" cy="439228"/>
      </dsp:txXfrm>
    </dsp:sp>
    <dsp:sp modelId="{8D567E7E-0080-48AA-A066-CDA0D21A67B2}">
      <dsp:nvSpPr>
        <dsp:cNvPr id="0" name=""/>
        <dsp:cNvSpPr/>
      </dsp:nvSpPr>
      <dsp:spPr>
        <a:xfrm>
          <a:off x="2180870" y="1496214"/>
          <a:ext cx="8723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0.81988</cdr:x>
      <cdr:y>0.61728</cdr:y>
    </cdr:from>
    <cdr:to>
      <cdr:x>0.99711</cdr:x>
      <cdr:y>0.81837</cdr:y>
    </cdr:to>
    <cdr:sp macro="" textlink="">
      <cdr:nvSpPr>
        <cdr:cNvPr id="2" name="Elipsa 1">
          <a:extLst xmlns:a="http://schemas.openxmlformats.org/drawingml/2006/main">
            <a:ext uri="{FF2B5EF4-FFF2-40B4-BE49-F238E27FC236}">
              <a16:creationId xmlns:a16="http://schemas.microsoft.com/office/drawing/2014/main" id="{5FBA3FCD-5E08-4A7C-B0D8-111C1C86F3DC}"/>
            </a:ext>
          </a:extLst>
        </cdr:cNvPr>
        <cdr:cNvSpPr/>
      </cdr:nvSpPr>
      <cdr:spPr>
        <a:xfrm xmlns:a="http://schemas.openxmlformats.org/drawingml/2006/main">
          <a:off x="8614020" y="2799607"/>
          <a:ext cx="1862090" cy="91206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sr-Latn-R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hr-HR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0.82419</cdr:x>
      <cdr:y>0.12415</cdr:y>
    </cdr:from>
    <cdr:to>
      <cdr:x>0.9048</cdr:x>
      <cdr:y>0.23031</cdr:y>
    </cdr:to>
    <cdr:sp macro="" textlink="">
      <cdr:nvSpPr>
        <cdr:cNvPr id="2" name="Elipsa 1">
          <a:extLst xmlns:a="http://schemas.openxmlformats.org/drawingml/2006/main">
            <a:ext uri="{FF2B5EF4-FFF2-40B4-BE49-F238E27FC236}">
              <a16:creationId xmlns:a16="http://schemas.microsoft.com/office/drawing/2014/main" id="{D95F2CEE-8CF5-EEBC-A2F3-775C07FFD4DC}"/>
            </a:ext>
          </a:extLst>
        </cdr:cNvPr>
        <cdr:cNvSpPr/>
      </cdr:nvSpPr>
      <cdr:spPr>
        <a:xfrm xmlns:a="http://schemas.openxmlformats.org/drawingml/2006/main">
          <a:off x="8787384" y="727139"/>
          <a:ext cx="859536" cy="62179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accent6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r-HR" kern="1200">
            <a:ln>
              <a:solidFill>
                <a:srgbClr val="FF0000"/>
              </a:solidFill>
            </a:ln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2A331-3044-4C79-BD52-103CB633313A}" type="datetimeFigureOut">
              <a:rPr lang="hr-HR" smtClean="0"/>
              <a:t>25.2.2025.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CA6D9-5069-4307-87B1-7EC2A4A861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5829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CA6D9-5069-4307-87B1-7EC2A4A861B0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8304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GB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0021-CCD1-456B-961A-2E1D914C97F1}" type="datetimeFigureOut">
              <a:rPr lang="en-GB" smtClean="0"/>
              <a:t>25/02/2025</a:t>
            </a:fld>
            <a:endParaRPr lang="en-GB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FB18-3429-42B7-BFF3-B590A4E6D3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507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GB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0021-CCD1-456B-961A-2E1D914C97F1}" type="datetimeFigureOut">
              <a:rPr lang="en-GB" smtClean="0"/>
              <a:t>25/02/2025</a:t>
            </a:fld>
            <a:endParaRPr lang="en-GB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FB18-3429-42B7-BFF3-B590A4E6D3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91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GB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0021-CCD1-456B-961A-2E1D914C97F1}" type="datetimeFigureOut">
              <a:rPr lang="en-GB" smtClean="0"/>
              <a:t>25/02/2025</a:t>
            </a:fld>
            <a:endParaRPr lang="en-GB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FB18-3429-42B7-BFF3-B590A4E6D3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336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0021-CCD1-456B-961A-2E1D914C97F1}" type="datetimeFigureOut">
              <a:rPr lang="en-GB" smtClean="0"/>
              <a:t>25/02/2025</a:t>
            </a:fld>
            <a:endParaRPr lang="en-GB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FB18-3429-42B7-BFF3-B590A4E6D3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21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  <a:endParaRPr lang="en-GB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0021-CCD1-456B-961A-2E1D914C97F1}" type="datetimeFigureOut">
              <a:rPr lang="en-GB" smtClean="0"/>
              <a:t>25/02/2025</a:t>
            </a:fld>
            <a:endParaRPr lang="en-GB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FB18-3429-42B7-BFF3-B590A4E6D3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2859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0021-CCD1-456B-961A-2E1D914C97F1}" type="datetimeFigureOut">
              <a:rPr lang="en-GB" smtClean="0"/>
              <a:t>25/02/2025</a:t>
            </a:fld>
            <a:endParaRPr lang="en-GB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FB18-3429-42B7-BFF3-B590A4E6D3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248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GB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0021-CCD1-456B-961A-2E1D914C97F1}" type="datetimeFigureOut">
              <a:rPr lang="en-GB" smtClean="0"/>
              <a:t>25/02/2025</a:t>
            </a:fld>
            <a:endParaRPr lang="en-GB" dirty="0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FB18-3429-42B7-BFF3-B590A4E6D3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928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GB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0021-CCD1-456B-961A-2E1D914C97F1}" type="datetimeFigureOut">
              <a:rPr lang="en-GB" smtClean="0"/>
              <a:t>25/02/2025</a:t>
            </a:fld>
            <a:endParaRPr lang="en-GB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FB18-3429-42B7-BFF3-B590A4E6D3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01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0021-CCD1-456B-961A-2E1D914C97F1}" type="datetimeFigureOut">
              <a:rPr lang="en-GB" smtClean="0"/>
              <a:t>25/02/2025</a:t>
            </a:fld>
            <a:endParaRPr lang="en-GB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FB18-3429-42B7-BFF3-B590A4E6D3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729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0021-CCD1-456B-961A-2E1D914C97F1}" type="datetimeFigureOut">
              <a:rPr lang="en-GB" smtClean="0"/>
              <a:t>25/02/2025</a:t>
            </a:fld>
            <a:endParaRPr lang="en-GB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FB18-3429-42B7-BFF3-B590A4E6D3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61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GB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0021-CCD1-456B-961A-2E1D914C97F1}" type="datetimeFigureOut">
              <a:rPr lang="en-GB" smtClean="0"/>
              <a:t>25/02/2025</a:t>
            </a:fld>
            <a:endParaRPr lang="en-GB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FB18-3429-42B7-BFF3-B590A4E6D3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8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GB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50021-CCD1-456B-961A-2E1D914C97F1}" type="datetimeFigureOut">
              <a:rPr lang="en-GB" smtClean="0"/>
              <a:t>25/02/2025</a:t>
            </a:fld>
            <a:endParaRPr lang="en-GB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8FB18-3429-42B7-BFF3-B590A4E6D3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329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4598" y="1117881"/>
            <a:ext cx="5123348" cy="37365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200" dirty="0" err="1"/>
              <a:t>Izvješće</a:t>
            </a:r>
            <a:r>
              <a:rPr lang="en-US" sz="4200" dirty="0"/>
              <a:t> o </a:t>
            </a:r>
            <a:r>
              <a:rPr lang="en-US" sz="4200" dirty="0" err="1"/>
              <a:t>rezultatima</a:t>
            </a:r>
            <a:r>
              <a:rPr lang="en-US" sz="4200" dirty="0"/>
              <a:t> </a:t>
            </a:r>
            <a:r>
              <a:rPr lang="en-US" sz="4200" dirty="0" err="1"/>
              <a:t>ankete</a:t>
            </a:r>
            <a:r>
              <a:rPr lang="en-US" sz="4200" dirty="0"/>
              <a:t> </a:t>
            </a:r>
            <a:br>
              <a:rPr lang="hr-HR" sz="4200" dirty="0"/>
            </a:br>
            <a:r>
              <a:rPr lang="en-US" sz="4200" dirty="0"/>
              <a:t>o </a:t>
            </a:r>
            <a:r>
              <a:rPr lang="en-US" sz="4200" dirty="0" err="1"/>
              <a:t>zapošljavanju</a:t>
            </a:r>
            <a:r>
              <a:rPr lang="en-US" sz="4200" dirty="0"/>
              <a:t> i </a:t>
            </a:r>
            <a:r>
              <a:rPr lang="en-US" sz="4200" dirty="0" err="1"/>
              <a:t>stavovima</a:t>
            </a:r>
            <a:r>
              <a:rPr lang="en-US" sz="4200" dirty="0"/>
              <a:t> ALUMNI </a:t>
            </a:r>
            <a:r>
              <a:rPr lang="en-US" sz="4200" dirty="0" err="1"/>
              <a:t>Veleučilišta</a:t>
            </a:r>
            <a:r>
              <a:rPr lang="en-US" sz="4200" dirty="0"/>
              <a:t> u </a:t>
            </a:r>
            <a:r>
              <a:rPr lang="en-US" sz="4200" dirty="0" err="1"/>
              <a:t>Križevcima</a:t>
            </a:r>
            <a:r>
              <a:rPr lang="en-US" sz="4200" dirty="0"/>
              <a:t> </a:t>
            </a:r>
            <a:endParaRPr lang="en-US" sz="42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tekst, Font, grafika, grafički dizajn&#10;&#10;Opis je automatski generiran">
            <a:extLst>
              <a:ext uri="{FF2B5EF4-FFF2-40B4-BE49-F238E27FC236}">
                <a16:creationId xmlns:a16="http://schemas.microsoft.com/office/drawing/2014/main" id="{F129ADFF-E607-EDA6-9E65-01045E084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72" y="1796227"/>
            <a:ext cx="5608830" cy="315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2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002EE0-C536-987A-887A-0A994BF6D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5.       Nakon prijediplomskog studija na VUK-u nastavio sam studij na (molim zaokružite):</a:t>
            </a:r>
            <a:r>
              <a:rPr lang="pl-PL" sz="3200" dirty="0"/>
              <a:t> </a:t>
            </a:r>
            <a:endParaRPr lang="hr-HR" sz="32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77CE6C51-3018-261D-815D-0F8C697B57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9932327"/>
              </p:ext>
            </p:extLst>
          </p:nvPr>
        </p:nvGraphicFramePr>
        <p:xfrm>
          <a:off x="476250" y="2003425"/>
          <a:ext cx="10877550" cy="4489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D6ADADE9-B9EC-6B7D-7630-2D3CE9547A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0810953"/>
              </p:ext>
            </p:extLst>
          </p:nvPr>
        </p:nvGraphicFramePr>
        <p:xfrm>
          <a:off x="5762625" y="1581150"/>
          <a:ext cx="5876925" cy="2867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91171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ica 7">
            <a:extLst>
              <a:ext uri="{FF2B5EF4-FFF2-40B4-BE49-F238E27FC236}">
                <a16:creationId xmlns:a16="http://schemas.microsoft.com/office/drawing/2014/main" id="{857EDED4-46AB-4FE9-943D-703CD292C2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720869"/>
              </p:ext>
            </p:extLst>
          </p:nvPr>
        </p:nvGraphicFramePr>
        <p:xfrm>
          <a:off x="750916" y="464993"/>
          <a:ext cx="10690168" cy="6099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077">
                  <a:extLst>
                    <a:ext uri="{9D8B030D-6E8A-4147-A177-3AD203B41FA5}">
                      <a16:colId xmlns:a16="http://schemas.microsoft.com/office/drawing/2014/main" val="62490566"/>
                    </a:ext>
                  </a:extLst>
                </a:gridCol>
                <a:gridCol w="809388">
                  <a:extLst>
                    <a:ext uri="{9D8B030D-6E8A-4147-A177-3AD203B41FA5}">
                      <a16:colId xmlns:a16="http://schemas.microsoft.com/office/drawing/2014/main" val="4105291162"/>
                    </a:ext>
                  </a:extLst>
                </a:gridCol>
                <a:gridCol w="1016621">
                  <a:extLst>
                    <a:ext uri="{9D8B030D-6E8A-4147-A177-3AD203B41FA5}">
                      <a16:colId xmlns:a16="http://schemas.microsoft.com/office/drawing/2014/main" val="2848433744"/>
                    </a:ext>
                  </a:extLst>
                </a:gridCol>
                <a:gridCol w="809388">
                  <a:extLst>
                    <a:ext uri="{9D8B030D-6E8A-4147-A177-3AD203B41FA5}">
                      <a16:colId xmlns:a16="http://schemas.microsoft.com/office/drawing/2014/main" val="1730427255"/>
                    </a:ext>
                  </a:extLst>
                </a:gridCol>
                <a:gridCol w="1016621">
                  <a:extLst>
                    <a:ext uri="{9D8B030D-6E8A-4147-A177-3AD203B41FA5}">
                      <a16:colId xmlns:a16="http://schemas.microsoft.com/office/drawing/2014/main" val="193925224"/>
                    </a:ext>
                  </a:extLst>
                </a:gridCol>
                <a:gridCol w="809388">
                  <a:extLst>
                    <a:ext uri="{9D8B030D-6E8A-4147-A177-3AD203B41FA5}">
                      <a16:colId xmlns:a16="http://schemas.microsoft.com/office/drawing/2014/main" val="1121231835"/>
                    </a:ext>
                  </a:extLst>
                </a:gridCol>
                <a:gridCol w="938420">
                  <a:extLst>
                    <a:ext uri="{9D8B030D-6E8A-4147-A177-3AD203B41FA5}">
                      <a16:colId xmlns:a16="http://schemas.microsoft.com/office/drawing/2014/main" val="3336162550"/>
                    </a:ext>
                  </a:extLst>
                </a:gridCol>
                <a:gridCol w="750736">
                  <a:extLst>
                    <a:ext uri="{9D8B030D-6E8A-4147-A177-3AD203B41FA5}">
                      <a16:colId xmlns:a16="http://schemas.microsoft.com/office/drawing/2014/main" val="392002829"/>
                    </a:ext>
                  </a:extLst>
                </a:gridCol>
                <a:gridCol w="938420">
                  <a:extLst>
                    <a:ext uri="{9D8B030D-6E8A-4147-A177-3AD203B41FA5}">
                      <a16:colId xmlns:a16="http://schemas.microsoft.com/office/drawing/2014/main" val="3517385587"/>
                    </a:ext>
                  </a:extLst>
                </a:gridCol>
                <a:gridCol w="750736">
                  <a:extLst>
                    <a:ext uri="{9D8B030D-6E8A-4147-A177-3AD203B41FA5}">
                      <a16:colId xmlns:a16="http://schemas.microsoft.com/office/drawing/2014/main" val="3365790728"/>
                    </a:ext>
                  </a:extLst>
                </a:gridCol>
                <a:gridCol w="1114373">
                  <a:extLst>
                    <a:ext uri="{9D8B030D-6E8A-4147-A177-3AD203B41FA5}">
                      <a16:colId xmlns:a16="http://schemas.microsoft.com/office/drawing/2014/main" val="1160407300"/>
                    </a:ext>
                  </a:extLst>
                </a:gridCol>
              </a:tblGrid>
              <a:tr h="380010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hr-HR" sz="2000" u="none" strike="noStrike" dirty="0">
                          <a:effectLst/>
                        </a:rPr>
                        <a:t>Nastavak studija nakon prijediplomskog studija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372485"/>
                  </a:ext>
                </a:extLst>
              </a:tr>
              <a:tr h="1900052">
                <a:tc>
                  <a:txBody>
                    <a:bodyPr/>
                    <a:lstStyle/>
                    <a:p>
                      <a:pPr algn="l" fontAlgn="ctr"/>
                      <a:r>
                        <a:rPr lang="hr-HR" sz="2000" u="none" strike="noStrike">
                          <a:effectLst/>
                        </a:rPr>
                        <a:t>Studij/smjer</a:t>
                      </a:r>
                      <a:endParaRPr lang="hr-HR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effectLst/>
                        </a:rPr>
                        <a:t>SPS </a:t>
                      </a:r>
                      <a:r>
                        <a:rPr lang="hr-HR" sz="2000" b="1" u="none" strike="noStrike" dirty="0" err="1">
                          <a:effectLst/>
                        </a:rPr>
                        <a:t>Bilinogojstvo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effectLst/>
                        </a:rPr>
                        <a:t>SPS </a:t>
                      </a:r>
                      <a:r>
                        <a:rPr lang="hr-HR" sz="2000" b="1" u="none" strike="noStrike" dirty="0" err="1">
                          <a:effectLst/>
                        </a:rPr>
                        <a:t>Zootehnika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effectLst/>
                        </a:rPr>
                        <a:t>SPS Menadžment u poljoprivredi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effectLst/>
                        </a:rPr>
                        <a:t>Razlikovna godina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effectLst/>
                        </a:rPr>
                        <a:t>Ukupno 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187264"/>
                  </a:ext>
                </a:extLst>
              </a:tr>
              <a:tr h="1140031">
                <a:tc>
                  <a:txBody>
                    <a:bodyPr/>
                    <a:lstStyle/>
                    <a:p>
                      <a:pPr algn="l" fontAlgn="ctr"/>
                      <a:r>
                        <a:rPr lang="hr-HR" sz="2000" u="none" strike="noStrike">
                          <a:effectLst/>
                        </a:rPr>
                        <a:t>Nastavak studija 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2000" u="none" strike="noStrike">
                          <a:effectLst/>
                        </a:rPr>
                        <a:t>broj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2000" b="1" u="none" strike="noStrike" dirty="0">
                          <a:effectLst/>
                        </a:rPr>
                        <a:t>% od ukupnog broja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2000" u="none" strike="noStrike">
                          <a:effectLst/>
                        </a:rPr>
                        <a:t>broj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2000" b="1" u="none" strike="noStrike" dirty="0">
                          <a:effectLst/>
                        </a:rPr>
                        <a:t>% od ukupnog broja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2000" u="none" strike="noStrike">
                          <a:effectLst/>
                        </a:rPr>
                        <a:t>broj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2000" b="1" u="none" strike="noStrike" dirty="0">
                          <a:effectLst/>
                        </a:rPr>
                        <a:t>% od ukupnog broja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2000" u="none" strike="noStrike">
                          <a:effectLst/>
                        </a:rPr>
                        <a:t>broj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2000" b="1" u="none" strike="noStrike" dirty="0">
                          <a:effectLst/>
                        </a:rPr>
                        <a:t>% od ukupnog broja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2000" u="none" strike="noStrike">
                          <a:effectLst/>
                        </a:rPr>
                        <a:t>broj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2000" b="1" u="none" strike="noStrike" dirty="0">
                          <a:effectLst/>
                        </a:rPr>
                        <a:t>% od ukupnog broja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674693448"/>
                  </a:ext>
                </a:extLst>
              </a:tr>
              <a:tr h="380010">
                <a:tc>
                  <a:txBody>
                    <a:bodyPr/>
                    <a:lstStyle/>
                    <a:p>
                      <a:pPr algn="l" fontAlgn="ctr"/>
                      <a:r>
                        <a:rPr lang="hr-HR" sz="2000" b="1" u="none" strike="noStrike" dirty="0">
                          <a:effectLst/>
                        </a:rPr>
                        <a:t>VUK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13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effectLst/>
                        </a:rPr>
                        <a:t>26,5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2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effectLst/>
                        </a:rPr>
                        <a:t>20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6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effectLst/>
                        </a:rPr>
                        <a:t>37,5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100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22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effectLst/>
                        </a:rPr>
                        <a:t>28,9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22777918"/>
                  </a:ext>
                </a:extLst>
              </a:tr>
              <a:tr h="380010">
                <a:tc>
                  <a:txBody>
                    <a:bodyPr/>
                    <a:lstStyle/>
                    <a:p>
                      <a:pPr algn="l" fontAlgn="ctr"/>
                      <a:r>
                        <a:rPr lang="hr-HR" sz="2000" b="1" u="none" strike="noStrike" dirty="0">
                          <a:effectLst/>
                        </a:rPr>
                        <a:t>FAZOS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3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>
                          <a:effectLst/>
                        </a:rPr>
                        <a:t>6,1</a:t>
                      </a:r>
                      <a:endParaRPr lang="hr-HR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>
                          <a:effectLst/>
                        </a:rPr>
                        <a:t>0</a:t>
                      </a:r>
                      <a:endParaRPr lang="hr-HR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effectLst/>
                        </a:rPr>
                        <a:t>0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3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>
                          <a:effectLst/>
                        </a:rPr>
                        <a:t>3,9</a:t>
                      </a:r>
                      <a:endParaRPr lang="hr-HR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08447574"/>
                  </a:ext>
                </a:extLst>
              </a:tr>
              <a:tr h="380010">
                <a:tc>
                  <a:txBody>
                    <a:bodyPr/>
                    <a:lstStyle/>
                    <a:p>
                      <a:pPr algn="l" fontAlgn="ctr"/>
                      <a:r>
                        <a:rPr lang="hr-HR" sz="2000" b="1" u="none" strike="noStrike" dirty="0">
                          <a:effectLst/>
                        </a:rPr>
                        <a:t>AGRONOMSKI ZGB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4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effectLst/>
                        </a:rPr>
                        <a:t>8,2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2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effectLst/>
                        </a:rPr>
                        <a:t>20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2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effectLst/>
                        </a:rPr>
                        <a:t>12,5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8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effectLst/>
                        </a:rPr>
                        <a:t>10,5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29103314"/>
                  </a:ext>
                </a:extLst>
              </a:tr>
              <a:tr h="380010">
                <a:tc>
                  <a:txBody>
                    <a:bodyPr/>
                    <a:lstStyle/>
                    <a:p>
                      <a:pPr algn="l" fontAlgn="ctr"/>
                      <a:r>
                        <a:rPr lang="hr-HR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Nisam nastavio/la studij</a:t>
                      </a:r>
                      <a:endParaRPr lang="hr-HR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29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59,2</a:t>
                      </a:r>
                      <a:endParaRPr lang="hr-HR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6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60</a:t>
                      </a:r>
                      <a:endParaRPr lang="hr-HR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8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endParaRPr lang="hr-HR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43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56,6</a:t>
                      </a:r>
                      <a:endParaRPr lang="hr-HR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64537953"/>
                  </a:ext>
                </a:extLst>
              </a:tr>
              <a:tr h="380010">
                <a:tc>
                  <a:txBody>
                    <a:bodyPr/>
                    <a:lstStyle/>
                    <a:p>
                      <a:pPr algn="l" fontAlgn="ctr"/>
                      <a:r>
                        <a:rPr lang="hr-HR" sz="2000" u="none" strike="noStrike">
                          <a:effectLst/>
                        </a:rPr>
                        <a:t>Ukupno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49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100,0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100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16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100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76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100,0</a:t>
                      </a:r>
                      <a:endParaRPr lang="hr-H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88178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323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69B9A7E2-ADA7-41CE-8635-1C1FF0CAE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04167"/>
              </p:ext>
            </p:extLst>
          </p:nvPr>
        </p:nvGraphicFramePr>
        <p:xfrm>
          <a:off x="814647" y="490451"/>
          <a:ext cx="10158155" cy="61015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4866">
                  <a:extLst>
                    <a:ext uri="{9D8B030D-6E8A-4147-A177-3AD203B41FA5}">
                      <a16:colId xmlns:a16="http://schemas.microsoft.com/office/drawing/2014/main" val="498577940"/>
                    </a:ext>
                  </a:extLst>
                </a:gridCol>
                <a:gridCol w="766862">
                  <a:extLst>
                    <a:ext uri="{9D8B030D-6E8A-4147-A177-3AD203B41FA5}">
                      <a16:colId xmlns:a16="http://schemas.microsoft.com/office/drawing/2014/main" val="3238490831"/>
                    </a:ext>
                  </a:extLst>
                </a:gridCol>
                <a:gridCol w="963211">
                  <a:extLst>
                    <a:ext uri="{9D8B030D-6E8A-4147-A177-3AD203B41FA5}">
                      <a16:colId xmlns:a16="http://schemas.microsoft.com/office/drawing/2014/main" val="1598445942"/>
                    </a:ext>
                  </a:extLst>
                </a:gridCol>
                <a:gridCol w="766862">
                  <a:extLst>
                    <a:ext uri="{9D8B030D-6E8A-4147-A177-3AD203B41FA5}">
                      <a16:colId xmlns:a16="http://schemas.microsoft.com/office/drawing/2014/main" val="1141230532"/>
                    </a:ext>
                  </a:extLst>
                </a:gridCol>
                <a:gridCol w="963211">
                  <a:extLst>
                    <a:ext uri="{9D8B030D-6E8A-4147-A177-3AD203B41FA5}">
                      <a16:colId xmlns:a16="http://schemas.microsoft.com/office/drawing/2014/main" val="1093918012"/>
                    </a:ext>
                  </a:extLst>
                </a:gridCol>
                <a:gridCol w="963211">
                  <a:extLst>
                    <a:ext uri="{9D8B030D-6E8A-4147-A177-3AD203B41FA5}">
                      <a16:colId xmlns:a16="http://schemas.microsoft.com/office/drawing/2014/main" val="3364636979"/>
                    </a:ext>
                  </a:extLst>
                </a:gridCol>
                <a:gridCol w="889116">
                  <a:extLst>
                    <a:ext uri="{9D8B030D-6E8A-4147-A177-3AD203B41FA5}">
                      <a16:colId xmlns:a16="http://schemas.microsoft.com/office/drawing/2014/main" val="2915695204"/>
                    </a:ext>
                  </a:extLst>
                </a:gridCol>
                <a:gridCol w="711292">
                  <a:extLst>
                    <a:ext uri="{9D8B030D-6E8A-4147-A177-3AD203B41FA5}">
                      <a16:colId xmlns:a16="http://schemas.microsoft.com/office/drawing/2014/main" val="2072339520"/>
                    </a:ext>
                  </a:extLst>
                </a:gridCol>
                <a:gridCol w="889116">
                  <a:extLst>
                    <a:ext uri="{9D8B030D-6E8A-4147-A177-3AD203B41FA5}">
                      <a16:colId xmlns:a16="http://schemas.microsoft.com/office/drawing/2014/main" val="3297731122"/>
                    </a:ext>
                  </a:extLst>
                </a:gridCol>
                <a:gridCol w="711292">
                  <a:extLst>
                    <a:ext uri="{9D8B030D-6E8A-4147-A177-3AD203B41FA5}">
                      <a16:colId xmlns:a16="http://schemas.microsoft.com/office/drawing/2014/main" val="3960161376"/>
                    </a:ext>
                  </a:extLst>
                </a:gridCol>
                <a:gridCol w="889116">
                  <a:extLst>
                    <a:ext uri="{9D8B030D-6E8A-4147-A177-3AD203B41FA5}">
                      <a16:colId xmlns:a16="http://schemas.microsoft.com/office/drawing/2014/main" val="1132656028"/>
                    </a:ext>
                  </a:extLst>
                </a:gridCol>
              </a:tblGrid>
              <a:tr h="387234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Izbor visokog učilišta kod studenata koji nastavljaju studij</a:t>
                      </a:r>
                      <a:endParaRPr lang="hr-HR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316082"/>
                  </a:ext>
                </a:extLst>
              </a:tr>
              <a:tr h="1894303">
                <a:tc>
                  <a:txBody>
                    <a:bodyPr/>
                    <a:lstStyle/>
                    <a:p>
                      <a:pPr algn="l" fontAlgn="ctr"/>
                      <a:r>
                        <a:rPr lang="hr-HR" sz="1800" u="none" strike="noStrike">
                          <a:effectLst/>
                        </a:rPr>
                        <a:t>Studij/smjer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800" b="1" u="none" strike="noStrike" dirty="0">
                          <a:effectLst/>
                        </a:rPr>
                        <a:t>SPS </a:t>
                      </a:r>
                      <a:r>
                        <a:rPr lang="hr-HR" sz="1800" b="1" u="none" strike="noStrike" dirty="0" err="1">
                          <a:effectLst/>
                        </a:rPr>
                        <a:t>Bilinogojstvo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800" b="1" u="none" strike="noStrike" dirty="0">
                          <a:effectLst/>
                        </a:rPr>
                        <a:t>SPS </a:t>
                      </a:r>
                      <a:r>
                        <a:rPr lang="hr-HR" sz="1800" b="1" u="none" strike="noStrike" dirty="0" err="1">
                          <a:effectLst/>
                        </a:rPr>
                        <a:t>Zootehnika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hr-HR" sz="1800" b="1" u="none" strike="noStrike" dirty="0">
                          <a:effectLst/>
                        </a:rPr>
                        <a:t>SPS Menadžment u poljoprivredi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800" b="1" u="none" strike="noStrike" dirty="0">
                          <a:effectLst/>
                        </a:rPr>
                        <a:t>Razlikovna godina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800" b="1" u="none" strike="noStrike" dirty="0">
                          <a:effectLst/>
                        </a:rPr>
                        <a:t>Ukupno 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873070"/>
                  </a:ext>
                </a:extLst>
              </a:tr>
              <a:tr h="1140768">
                <a:tc>
                  <a:txBody>
                    <a:bodyPr/>
                    <a:lstStyle/>
                    <a:p>
                      <a:pPr algn="l" fontAlgn="b"/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800" u="none" strike="noStrike" dirty="0">
                          <a:effectLst/>
                        </a:rPr>
                        <a:t>broj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800" b="1" u="none" strike="noStrike" dirty="0">
                          <a:effectLst/>
                        </a:rPr>
                        <a:t>% od ukupnog broja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800" u="none" strike="noStrike">
                          <a:effectLst/>
                        </a:rPr>
                        <a:t>broj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800" b="1" u="none" strike="noStrike" dirty="0">
                          <a:effectLst/>
                        </a:rPr>
                        <a:t>% od ukupnog broja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800" u="none" strike="noStrike">
                          <a:effectLst/>
                        </a:rPr>
                        <a:t>broj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800" b="1" u="none" strike="noStrike" dirty="0">
                          <a:effectLst/>
                        </a:rPr>
                        <a:t>% od ukupnog broja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800" u="none" strike="noStrike">
                          <a:effectLst/>
                        </a:rPr>
                        <a:t>broj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800" b="1" u="none" strike="noStrike" dirty="0">
                          <a:effectLst/>
                        </a:rPr>
                        <a:t>% od ukupnog broja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800" u="none" strike="noStrike">
                          <a:effectLst/>
                        </a:rPr>
                        <a:t>broj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800" b="1" u="none" strike="noStrike" dirty="0">
                          <a:effectLst/>
                        </a:rPr>
                        <a:t>% od ukupnog broja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4256943469"/>
                  </a:ext>
                </a:extLst>
              </a:tr>
              <a:tr h="764001"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effectLst/>
                        </a:rPr>
                        <a:t>VUK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13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65,0</a:t>
                      </a:r>
                      <a:endParaRPr lang="hr-HR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effectLst/>
                        </a:rPr>
                        <a:t>2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endParaRPr lang="hr-HR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effectLst/>
                        </a:rPr>
                        <a:t>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75</a:t>
                      </a:r>
                      <a:endParaRPr lang="hr-HR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1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effectLst/>
                        </a:rPr>
                        <a:t>100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22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66,7</a:t>
                      </a:r>
                      <a:endParaRPr lang="hr-HR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979049"/>
                  </a:ext>
                </a:extLst>
              </a:tr>
              <a:tr h="764001"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effectLst/>
                        </a:rPr>
                        <a:t>FAZOS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3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effectLst/>
                        </a:rPr>
                        <a:t>15,0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effectLst/>
                        </a:rPr>
                        <a:t>0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effectLst/>
                        </a:rPr>
                        <a:t>0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effectLst/>
                        </a:rPr>
                        <a:t>3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9,1</a:t>
                      </a:r>
                      <a:endParaRPr lang="hr-H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90923517"/>
                  </a:ext>
                </a:extLst>
              </a:tr>
              <a:tr h="764001"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effectLst/>
                        </a:rPr>
                        <a:t>AGRONOMSKI ZGB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4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effectLst/>
                        </a:rPr>
                        <a:t>20,0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2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endParaRPr lang="hr-HR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2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effectLst/>
                        </a:rPr>
                        <a:t>25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8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24,2</a:t>
                      </a:r>
                      <a:endParaRPr lang="hr-H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11340226"/>
                  </a:ext>
                </a:extLst>
              </a:tr>
              <a:tr h="387234"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effectLst/>
                        </a:rPr>
                        <a:t>Ukupno 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effectLst/>
                        </a:rPr>
                        <a:t>20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effectLst/>
                        </a:rPr>
                        <a:t>100,0</a:t>
                      </a:r>
                      <a:endParaRPr lang="hr-H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effectLst/>
                        </a:rPr>
                        <a:t>4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effectLst/>
                        </a:rPr>
                        <a:t>100</a:t>
                      </a:r>
                      <a:endParaRPr lang="hr-H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effectLst/>
                        </a:rPr>
                        <a:t>8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100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1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100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33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100,0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21519693"/>
                  </a:ext>
                </a:extLst>
              </a:tr>
            </a:tbl>
          </a:graphicData>
        </a:graphic>
      </p:graphicFrame>
      <p:sp>
        <p:nvSpPr>
          <p:cNvPr id="3" name="Elipsa 2">
            <a:extLst>
              <a:ext uri="{FF2B5EF4-FFF2-40B4-BE49-F238E27FC236}">
                <a16:creationId xmlns:a16="http://schemas.microsoft.com/office/drawing/2014/main" id="{F2511AF6-54B2-4B31-B112-B98C77B6283E}"/>
              </a:ext>
            </a:extLst>
          </p:cNvPr>
          <p:cNvSpPr/>
          <p:nvPr/>
        </p:nvSpPr>
        <p:spPr>
          <a:xfrm>
            <a:off x="6977149" y="4139738"/>
            <a:ext cx="731520" cy="333839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5108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4357DE-2577-876E-6889-06B61EA4A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3200" b="0" i="0" u="none" strike="noStrike" dirty="0">
                <a:solidFill>
                  <a:srgbClr val="000000"/>
                </a:solidFill>
                <a:effectLst/>
              </a:rPr>
              <a:t>6. Jeste li zaposleni?</a:t>
            </a:r>
            <a:r>
              <a:rPr lang="hr-HR" sz="3200" dirty="0"/>
              <a:t> 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6EF6AC84-0C38-18B3-07D8-ADD4D3200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0742230"/>
              </p:ext>
            </p:extLst>
          </p:nvPr>
        </p:nvGraphicFramePr>
        <p:xfrm>
          <a:off x="344032" y="1249378"/>
          <a:ext cx="11099548" cy="5341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7518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432D21CC-307C-0327-AE0E-1027DF66B3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7468144"/>
              </p:ext>
            </p:extLst>
          </p:nvPr>
        </p:nvGraphicFramePr>
        <p:xfrm>
          <a:off x="276376" y="2028826"/>
          <a:ext cx="6353024" cy="4486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niOkvir 5">
            <a:extLst>
              <a:ext uri="{FF2B5EF4-FFF2-40B4-BE49-F238E27FC236}">
                <a16:creationId xmlns:a16="http://schemas.microsoft.com/office/drawing/2014/main" id="{E2C1409C-6166-6E7D-E87D-71911498ABE0}"/>
              </a:ext>
            </a:extLst>
          </p:cNvPr>
          <p:cNvSpPr txBox="1"/>
          <p:nvPr/>
        </p:nvSpPr>
        <p:spPr>
          <a:xfrm>
            <a:off x="4191802" y="417815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0" i="0" u="none" strike="noStrike" dirty="0">
                <a:solidFill>
                  <a:srgbClr val="000000"/>
                </a:solidFill>
                <a:effectLst/>
                <a:latin typeface="+mj-lt"/>
              </a:rPr>
              <a:t>6. Jeste li zaposleni?</a:t>
            </a:r>
            <a:r>
              <a:rPr lang="hr-HR" sz="3200" dirty="0">
                <a:latin typeface="+mj-lt"/>
              </a:rPr>
              <a:t> </a:t>
            </a:r>
          </a:p>
        </p:txBody>
      </p:sp>
      <p:graphicFrame>
        <p:nvGraphicFramePr>
          <p:cNvPr id="7" name="Grafikon 6">
            <a:extLst>
              <a:ext uri="{FF2B5EF4-FFF2-40B4-BE49-F238E27FC236}">
                <a16:creationId xmlns:a16="http://schemas.microsoft.com/office/drawing/2014/main" id="{D5B0B2F0-F510-9A30-9622-A6AACA3DA6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411477"/>
              </p:ext>
            </p:extLst>
          </p:nvPr>
        </p:nvGraphicFramePr>
        <p:xfrm>
          <a:off x="5719764" y="2028826"/>
          <a:ext cx="6097604" cy="4486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8182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4">
            <a:extLst>
              <a:ext uri="{FF2B5EF4-FFF2-40B4-BE49-F238E27FC236}">
                <a16:creationId xmlns:a16="http://schemas.microsoft.com/office/drawing/2014/main" id="{E1EB3090-0EA4-4591-BCA2-E80E8F327A8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50801146"/>
              </p:ext>
            </p:extLst>
          </p:nvPr>
        </p:nvGraphicFramePr>
        <p:xfrm>
          <a:off x="279861" y="85090"/>
          <a:ext cx="11632278" cy="6681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034">
                  <a:extLst>
                    <a:ext uri="{9D8B030D-6E8A-4147-A177-3AD203B41FA5}">
                      <a16:colId xmlns:a16="http://schemas.microsoft.com/office/drawing/2014/main" val="1392848070"/>
                    </a:ext>
                  </a:extLst>
                </a:gridCol>
                <a:gridCol w="761446">
                  <a:extLst>
                    <a:ext uri="{9D8B030D-6E8A-4147-A177-3AD203B41FA5}">
                      <a16:colId xmlns:a16="http://schemas.microsoft.com/office/drawing/2014/main" val="1975532767"/>
                    </a:ext>
                  </a:extLst>
                </a:gridCol>
                <a:gridCol w="761446">
                  <a:extLst>
                    <a:ext uri="{9D8B030D-6E8A-4147-A177-3AD203B41FA5}">
                      <a16:colId xmlns:a16="http://schemas.microsoft.com/office/drawing/2014/main" val="1912517825"/>
                    </a:ext>
                  </a:extLst>
                </a:gridCol>
                <a:gridCol w="761446">
                  <a:extLst>
                    <a:ext uri="{9D8B030D-6E8A-4147-A177-3AD203B41FA5}">
                      <a16:colId xmlns:a16="http://schemas.microsoft.com/office/drawing/2014/main" val="1761170441"/>
                    </a:ext>
                  </a:extLst>
                </a:gridCol>
                <a:gridCol w="761446">
                  <a:extLst>
                    <a:ext uri="{9D8B030D-6E8A-4147-A177-3AD203B41FA5}">
                      <a16:colId xmlns:a16="http://schemas.microsoft.com/office/drawing/2014/main" val="1315720250"/>
                    </a:ext>
                  </a:extLst>
                </a:gridCol>
                <a:gridCol w="761446">
                  <a:extLst>
                    <a:ext uri="{9D8B030D-6E8A-4147-A177-3AD203B41FA5}">
                      <a16:colId xmlns:a16="http://schemas.microsoft.com/office/drawing/2014/main" val="3164956664"/>
                    </a:ext>
                  </a:extLst>
                </a:gridCol>
                <a:gridCol w="761446">
                  <a:extLst>
                    <a:ext uri="{9D8B030D-6E8A-4147-A177-3AD203B41FA5}">
                      <a16:colId xmlns:a16="http://schemas.microsoft.com/office/drawing/2014/main" val="2539877398"/>
                    </a:ext>
                  </a:extLst>
                </a:gridCol>
                <a:gridCol w="761446">
                  <a:extLst>
                    <a:ext uri="{9D8B030D-6E8A-4147-A177-3AD203B41FA5}">
                      <a16:colId xmlns:a16="http://schemas.microsoft.com/office/drawing/2014/main" val="1989747965"/>
                    </a:ext>
                  </a:extLst>
                </a:gridCol>
                <a:gridCol w="761446">
                  <a:extLst>
                    <a:ext uri="{9D8B030D-6E8A-4147-A177-3AD203B41FA5}">
                      <a16:colId xmlns:a16="http://schemas.microsoft.com/office/drawing/2014/main" val="90804828"/>
                    </a:ext>
                  </a:extLst>
                </a:gridCol>
                <a:gridCol w="761446">
                  <a:extLst>
                    <a:ext uri="{9D8B030D-6E8A-4147-A177-3AD203B41FA5}">
                      <a16:colId xmlns:a16="http://schemas.microsoft.com/office/drawing/2014/main" val="458937847"/>
                    </a:ext>
                  </a:extLst>
                </a:gridCol>
                <a:gridCol w="761446">
                  <a:extLst>
                    <a:ext uri="{9D8B030D-6E8A-4147-A177-3AD203B41FA5}">
                      <a16:colId xmlns:a16="http://schemas.microsoft.com/office/drawing/2014/main" val="3846326792"/>
                    </a:ext>
                  </a:extLst>
                </a:gridCol>
                <a:gridCol w="761446">
                  <a:extLst>
                    <a:ext uri="{9D8B030D-6E8A-4147-A177-3AD203B41FA5}">
                      <a16:colId xmlns:a16="http://schemas.microsoft.com/office/drawing/2014/main" val="2422429432"/>
                    </a:ext>
                  </a:extLst>
                </a:gridCol>
                <a:gridCol w="761446">
                  <a:extLst>
                    <a:ext uri="{9D8B030D-6E8A-4147-A177-3AD203B41FA5}">
                      <a16:colId xmlns:a16="http://schemas.microsoft.com/office/drawing/2014/main" val="94721686"/>
                    </a:ext>
                  </a:extLst>
                </a:gridCol>
                <a:gridCol w="761446">
                  <a:extLst>
                    <a:ext uri="{9D8B030D-6E8A-4147-A177-3AD203B41FA5}">
                      <a16:colId xmlns:a16="http://schemas.microsoft.com/office/drawing/2014/main" val="497723525"/>
                    </a:ext>
                  </a:extLst>
                </a:gridCol>
                <a:gridCol w="761446">
                  <a:extLst>
                    <a:ext uri="{9D8B030D-6E8A-4147-A177-3AD203B41FA5}">
                      <a16:colId xmlns:a16="http://schemas.microsoft.com/office/drawing/2014/main" val="2750298708"/>
                    </a:ext>
                  </a:extLst>
                </a:gridCol>
              </a:tblGrid>
              <a:tr h="370840">
                <a:tc gridSpan="15"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Zaposlenost završenih studenata</a:t>
                      </a: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15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Studij/smjer</a:t>
                      </a: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Bilinogojstvo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Zootehnika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Menadžment u poljoprivredi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Razlikovna godina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SDS OPE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SDS MUP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UKUPNO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858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Jeste li zaposleni?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723959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6,25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30354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92231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ne, još studiram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83504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 i još studiram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08322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radim na OPG-u čiji sam član/vlasnik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91339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osim na svojem OPG-u, zaposlio/la sam se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99813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Još </a:t>
                      </a:r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studiram i radim na OPG-u čiji sam član/članica ili vlasnik/vlasnica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4652889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UKUPNO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23436188"/>
                  </a:ext>
                </a:extLst>
              </a:tr>
            </a:tbl>
          </a:graphicData>
        </a:graphic>
      </p:graphicFrame>
      <p:sp>
        <p:nvSpPr>
          <p:cNvPr id="3" name="Elipsa 2">
            <a:extLst>
              <a:ext uri="{FF2B5EF4-FFF2-40B4-BE49-F238E27FC236}">
                <a16:creationId xmlns:a16="http://schemas.microsoft.com/office/drawing/2014/main" id="{ACFEC167-A343-4861-A777-FA047F739198}"/>
              </a:ext>
            </a:extLst>
          </p:cNvPr>
          <p:cNvSpPr/>
          <p:nvPr/>
        </p:nvSpPr>
        <p:spPr>
          <a:xfrm>
            <a:off x="8100494" y="2020709"/>
            <a:ext cx="731520" cy="333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788041C4-3F67-45CE-BC25-DD86B6A22479}"/>
              </a:ext>
            </a:extLst>
          </p:cNvPr>
          <p:cNvSpPr/>
          <p:nvPr/>
        </p:nvSpPr>
        <p:spPr>
          <a:xfrm>
            <a:off x="5020369" y="2020709"/>
            <a:ext cx="731520" cy="333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1494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F78899-5EA8-F593-30B7-71AE37563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dirty="0"/>
              <a:t>7. Nakon što ste završili studij/diplomirali, koliko mjeseci/godina ste čekali na zaposlenje? 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3484B409-32DC-604A-A41C-A2C28EC843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5142237"/>
              </p:ext>
            </p:extLst>
          </p:nvPr>
        </p:nvGraphicFramePr>
        <p:xfrm>
          <a:off x="571500" y="1543050"/>
          <a:ext cx="11515725" cy="507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7795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37A93A-E81C-79CF-8CA5-BC7638FBF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dirty="0"/>
              <a:t>7. Nakon što ste završili studij/diplomirali, koliko mjeseci/godina ste čekali na zaposlenje? 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DBDEB901-4BA6-C9E3-9FC5-B40727FB72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2587140"/>
              </p:ext>
            </p:extLst>
          </p:nvPr>
        </p:nvGraphicFramePr>
        <p:xfrm>
          <a:off x="466726" y="1952625"/>
          <a:ext cx="5448299" cy="4540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D59A823F-D991-2CFD-6787-B657C7F6E4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592842"/>
              </p:ext>
            </p:extLst>
          </p:nvPr>
        </p:nvGraphicFramePr>
        <p:xfrm>
          <a:off x="5915025" y="2054942"/>
          <a:ext cx="5915025" cy="4437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8844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BDFA58-ED09-489E-9EC0-D140F598A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621632A7-D39C-4790-AAC1-899846A940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424332"/>
              </p:ext>
            </p:extLst>
          </p:nvPr>
        </p:nvGraphicFramePr>
        <p:xfrm>
          <a:off x="590204" y="1809000"/>
          <a:ext cx="10555774" cy="3957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49070">
                  <a:extLst>
                    <a:ext uri="{9D8B030D-6E8A-4147-A177-3AD203B41FA5}">
                      <a16:colId xmlns:a16="http://schemas.microsoft.com/office/drawing/2014/main" val="2772689639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val="1071217336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val="3753017853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val="2386515836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val="3540547576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val="1402889232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val="3923642109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val="2885223557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val="1262795352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val="1607870693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val="1125200656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val="284122750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val="2405315439"/>
                    </a:ext>
                  </a:extLst>
                </a:gridCol>
              </a:tblGrid>
              <a:tr h="370840">
                <a:tc gridSpan="13">
                  <a:txBody>
                    <a:bodyPr/>
                    <a:lstStyle/>
                    <a:p>
                      <a:pPr algn="ctr"/>
                      <a:r>
                        <a:rPr lang="hr-HR" dirty="0"/>
                        <a:t>Nakon završetka studija, koliko ste vremena čekali na zaposlenje?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637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Studij/</a:t>
                      </a:r>
                    </a:p>
                    <a:p>
                      <a:pPr algn="l" fontAlgn="ctr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smjer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SPS Bilinogojstvo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SPS Zootehnika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SPS Menadžment u poljoprivredi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SDS OPE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SDS MUP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UKUPNO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670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broj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% od ukupnog broja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broj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% od ukupnog broja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broj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% od ukupnog broja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broj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% od ukupnog broja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broj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% od ukupnog broja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broj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% od ukupnog broja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550529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do 6 mjeseci</a:t>
                      </a:r>
                      <a:endParaRPr lang="hr-H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79</a:t>
                      </a:r>
                      <a:endParaRPr lang="hr-H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50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60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78</a:t>
                      </a:r>
                      <a:endParaRPr lang="hr-H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29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33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67</a:t>
                      </a:r>
                      <a:endParaRPr lang="hr-H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03414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do 1 godine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25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29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29943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do 2 godine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29538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već sam radio/la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25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43</a:t>
                      </a:r>
                      <a:endParaRPr lang="hr-H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88175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ukupno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24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49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77480698"/>
                  </a:ext>
                </a:extLst>
              </a:tr>
            </a:tbl>
          </a:graphicData>
        </a:graphic>
      </p:graphicFrame>
      <p:sp>
        <p:nvSpPr>
          <p:cNvPr id="6" name="Elipsa 5">
            <a:extLst>
              <a:ext uri="{FF2B5EF4-FFF2-40B4-BE49-F238E27FC236}">
                <a16:creationId xmlns:a16="http://schemas.microsoft.com/office/drawing/2014/main" id="{2CC7526B-8463-4DB4-90DC-9C557B7BA267}"/>
              </a:ext>
            </a:extLst>
          </p:cNvPr>
          <p:cNvSpPr/>
          <p:nvPr/>
        </p:nvSpPr>
        <p:spPr>
          <a:xfrm>
            <a:off x="2388524" y="3523097"/>
            <a:ext cx="731520" cy="25071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814D622F-CDBA-4B0E-9570-09BC5C8372B0}"/>
              </a:ext>
            </a:extLst>
          </p:cNvPr>
          <p:cNvSpPr/>
          <p:nvPr/>
        </p:nvSpPr>
        <p:spPr>
          <a:xfrm>
            <a:off x="7218218" y="3523097"/>
            <a:ext cx="731520" cy="333839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0990B0D9-BF97-4098-9AD4-D6493B87D137}"/>
              </a:ext>
            </a:extLst>
          </p:cNvPr>
          <p:cNvSpPr/>
          <p:nvPr/>
        </p:nvSpPr>
        <p:spPr>
          <a:xfrm>
            <a:off x="8708967" y="4980595"/>
            <a:ext cx="731520" cy="333839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2406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4E034D56-3764-2AE5-DC2C-14866FD3B9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622553"/>
              </p:ext>
            </p:extLst>
          </p:nvPr>
        </p:nvGraphicFramePr>
        <p:xfrm>
          <a:off x="838200" y="740664"/>
          <a:ext cx="10661904" cy="5856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Elipsa 7">
            <a:extLst>
              <a:ext uri="{FF2B5EF4-FFF2-40B4-BE49-F238E27FC236}">
                <a16:creationId xmlns:a16="http://schemas.microsoft.com/office/drawing/2014/main" id="{F4C842A3-0572-9654-143A-80467FAB86E9}"/>
              </a:ext>
            </a:extLst>
          </p:cNvPr>
          <p:cNvSpPr/>
          <p:nvPr/>
        </p:nvSpPr>
        <p:spPr>
          <a:xfrm>
            <a:off x="6135624" y="740664"/>
            <a:ext cx="859536" cy="62179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marL="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kern="120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F4C842A3-0572-9654-143A-80467FAB86E9}"/>
              </a:ext>
            </a:extLst>
          </p:cNvPr>
          <p:cNvSpPr/>
          <p:nvPr/>
        </p:nvSpPr>
        <p:spPr>
          <a:xfrm>
            <a:off x="1091184" y="740664"/>
            <a:ext cx="859536" cy="62179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marL="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kern="120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F4C842A3-0572-9654-143A-80467FAB86E9}"/>
              </a:ext>
            </a:extLst>
          </p:cNvPr>
          <p:cNvSpPr/>
          <p:nvPr/>
        </p:nvSpPr>
        <p:spPr>
          <a:xfrm>
            <a:off x="8802624" y="2478024"/>
            <a:ext cx="859536" cy="62179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marL="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kern="120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00F9597-4D1B-4F02-9F80-83F9304639F1}"/>
              </a:ext>
            </a:extLst>
          </p:cNvPr>
          <p:cNvSpPr txBox="1"/>
          <p:nvPr/>
        </p:nvSpPr>
        <p:spPr>
          <a:xfrm>
            <a:off x="665018" y="218209"/>
            <a:ext cx="1093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Nakon što ste završili studij/diplomirali, koliko mjeseci/godina ste čekali na zaposlenje? </a:t>
            </a:r>
          </a:p>
        </p:txBody>
      </p:sp>
    </p:spTree>
    <p:extLst>
      <p:ext uri="{BB962C8B-B14F-4D97-AF65-F5344CB8AC3E}">
        <p14:creationId xmlns:p14="http://schemas.microsoft.com/office/powerpoint/2010/main" val="3850417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Anketa</a:t>
            </a:r>
            <a:r>
              <a:rPr lang="en-GB" dirty="0"/>
              <a:t> je </a:t>
            </a:r>
            <a:r>
              <a:rPr lang="en-GB" dirty="0" err="1"/>
              <a:t>provedena</a:t>
            </a:r>
            <a:r>
              <a:rPr lang="en-GB" dirty="0"/>
              <a:t> u </a:t>
            </a:r>
            <a:r>
              <a:rPr lang="en-GB" dirty="0" err="1"/>
              <a:t>rujnu</a:t>
            </a:r>
            <a:r>
              <a:rPr lang="en-GB" dirty="0"/>
              <a:t> 2024., a </a:t>
            </a:r>
            <a:r>
              <a:rPr lang="en-GB" dirty="0" err="1"/>
              <a:t>upućena</a:t>
            </a:r>
            <a:r>
              <a:rPr lang="en-GB" dirty="0"/>
              <a:t> je </a:t>
            </a:r>
            <a:r>
              <a:rPr lang="en-GB" dirty="0" err="1"/>
              <a:t>svim</a:t>
            </a:r>
            <a:r>
              <a:rPr lang="en-GB" dirty="0"/>
              <a:t> </a:t>
            </a:r>
            <a:r>
              <a:rPr lang="en-GB" b="1" dirty="0" err="1"/>
              <a:t>završenim</a:t>
            </a:r>
            <a:r>
              <a:rPr lang="en-GB" b="1" dirty="0"/>
              <a:t> </a:t>
            </a:r>
            <a:r>
              <a:rPr lang="en-GB" b="1" dirty="0" err="1"/>
              <a:t>studentima</a:t>
            </a:r>
            <a:r>
              <a:rPr lang="en-GB" b="1" dirty="0"/>
              <a:t> koji </a:t>
            </a:r>
            <a:r>
              <a:rPr lang="en-GB" b="1" dirty="0" err="1"/>
              <a:t>su</a:t>
            </a:r>
            <a:r>
              <a:rPr lang="en-GB" b="1" dirty="0"/>
              <a:t> </a:t>
            </a:r>
            <a:r>
              <a:rPr lang="en-GB" b="1" dirty="0" err="1"/>
              <a:t>završili</a:t>
            </a:r>
            <a:r>
              <a:rPr lang="en-GB" b="1" dirty="0"/>
              <a:t> </a:t>
            </a:r>
            <a:r>
              <a:rPr lang="en-GB" b="1" dirty="0" err="1"/>
              <a:t>prijediplomski</a:t>
            </a:r>
            <a:r>
              <a:rPr lang="en-GB" b="1" dirty="0"/>
              <a:t> </a:t>
            </a:r>
            <a:r>
              <a:rPr lang="en-GB" b="1" dirty="0" err="1"/>
              <a:t>ili</a:t>
            </a:r>
            <a:r>
              <a:rPr lang="en-GB" b="1" dirty="0"/>
              <a:t> </a:t>
            </a:r>
            <a:r>
              <a:rPr lang="en-GB" b="1" dirty="0" err="1"/>
              <a:t>diplomski</a:t>
            </a:r>
            <a:r>
              <a:rPr lang="en-GB" b="1" dirty="0"/>
              <a:t> </a:t>
            </a:r>
            <a:r>
              <a:rPr lang="en-GB" b="1" dirty="0" err="1"/>
              <a:t>studij</a:t>
            </a:r>
            <a:r>
              <a:rPr lang="en-GB" b="1" dirty="0"/>
              <a:t> u </a:t>
            </a:r>
            <a:r>
              <a:rPr lang="en-GB" b="1" dirty="0" err="1"/>
              <a:t>razdoblju</a:t>
            </a:r>
            <a:r>
              <a:rPr lang="en-GB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od </a:t>
            </a:r>
            <a:r>
              <a:rPr lang="en-GB" b="1" dirty="0">
                <a:solidFill>
                  <a:srgbClr val="FF0000"/>
                </a:solidFill>
              </a:rPr>
              <a:t>1.1.2020. do 1.4.2024. </a:t>
            </a:r>
          </a:p>
          <a:p>
            <a:r>
              <a:rPr lang="en-GB" dirty="0"/>
              <a:t>U </a:t>
            </a:r>
            <a:r>
              <a:rPr lang="en-GB" dirty="0" err="1"/>
              <a:t>ovom</a:t>
            </a:r>
            <a:r>
              <a:rPr lang="en-GB" dirty="0"/>
              <a:t> </a:t>
            </a:r>
            <a:r>
              <a:rPr lang="en-GB" dirty="0" err="1"/>
              <a:t>razdoblju</a:t>
            </a:r>
            <a:r>
              <a:rPr lang="en-GB" dirty="0"/>
              <a:t> </a:t>
            </a:r>
            <a:r>
              <a:rPr lang="en-GB" dirty="0" err="1"/>
              <a:t>studije</a:t>
            </a:r>
            <a:r>
              <a:rPr lang="en-GB" dirty="0"/>
              <a:t> na </a:t>
            </a:r>
            <a:r>
              <a:rPr lang="en-GB" dirty="0" err="1"/>
              <a:t>VUK</a:t>
            </a:r>
            <a:r>
              <a:rPr lang="en-GB" dirty="0"/>
              <a:t>-u </a:t>
            </a:r>
            <a:r>
              <a:rPr lang="en-GB" dirty="0" err="1"/>
              <a:t>završio</a:t>
            </a:r>
            <a:r>
              <a:rPr lang="en-GB" dirty="0"/>
              <a:t> je </a:t>
            </a:r>
            <a:r>
              <a:rPr lang="en-GB" b="1" dirty="0">
                <a:solidFill>
                  <a:srgbClr val="FF0000"/>
                </a:solidFill>
              </a:rPr>
              <a:t>251 </a:t>
            </a:r>
            <a:r>
              <a:rPr lang="en-GB" dirty="0">
                <a:solidFill>
                  <a:srgbClr val="FF0000"/>
                </a:solidFill>
              </a:rPr>
              <a:t>student</a:t>
            </a:r>
            <a:r>
              <a:rPr lang="en-GB" dirty="0"/>
              <a:t>, </a:t>
            </a:r>
            <a:r>
              <a:rPr lang="en-GB" dirty="0" err="1"/>
              <a:t>anketu</a:t>
            </a:r>
            <a:r>
              <a:rPr lang="en-GB" dirty="0"/>
              <a:t> je </a:t>
            </a:r>
            <a:r>
              <a:rPr lang="en-GB" dirty="0" err="1"/>
              <a:t>ispunilo</a:t>
            </a:r>
            <a:r>
              <a:rPr lang="en-GB" dirty="0"/>
              <a:t> </a:t>
            </a:r>
            <a:r>
              <a:rPr lang="en-GB" dirty="0" err="1"/>
              <a:t>njih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106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odnosno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42% </a:t>
            </a:r>
            <a:r>
              <a:rPr lang="en-GB" dirty="0" err="1">
                <a:solidFill>
                  <a:srgbClr val="FF0000"/>
                </a:solidFill>
              </a:rPr>
              <a:t>svih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završenih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studenata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18624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A33C01-CB07-C35A-B041-5A12E6AA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8. Radite li u struci?</a:t>
            </a:r>
            <a:r>
              <a:rPr lang="hr-HR" sz="32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hr-HR" sz="32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4EC76A35-83BF-7ADB-926C-4638CF3A74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043762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1868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355BE0-5C34-5E99-9D7B-E37CE0F3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8. Radite li u struci?</a:t>
            </a:r>
            <a:r>
              <a:rPr lang="hr-HR" sz="32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hr-HR" sz="32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C2A74073-1F42-7155-8137-5F0BB213FD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3553857"/>
              </p:ext>
            </p:extLst>
          </p:nvPr>
        </p:nvGraphicFramePr>
        <p:xfrm>
          <a:off x="838200" y="1866899"/>
          <a:ext cx="4972050" cy="431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A052D24A-9095-A561-4FAC-504934BB58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0266544"/>
              </p:ext>
            </p:extLst>
          </p:nvPr>
        </p:nvGraphicFramePr>
        <p:xfrm>
          <a:off x="6096000" y="1866899"/>
          <a:ext cx="5819775" cy="4448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86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680633-67F5-48DE-9935-3A3A120D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4" name="Tablica 4">
            <a:extLst>
              <a:ext uri="{FF2B5EF4-FFF2-40B4-BE49-F238E27FC236}">
                <a16:creationId xmlns:a16="http://schemas.microsoft.com/office/drawing/2014/main" id="{487C28EB-97BF-43CF-B46C-37023D50B7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2103853"/>
              </p:ext>
            </p:extLst>
          </p:nvPr>
        </p:nvGraphicFramePr>
        <p:xfrm>
          <a:off x="507076" y="1825625"/>
          <a:ext cx="10846725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115">
                  <a:extLst>
                    <a:ext uri="{9D8B030D-6E8A-4147-A177-3AD203B41FA5}">
                      <a16:colId xmlns:a16="http://schemas.microsoft.com/office/drawing/2014/main" val="447574881"/>
                    </a:ext>
                  </a:extLst>
                </a:gridCol>
                <a:gridCol w="723115">
                  <a:extLst>
                    <a:ext uri="{9D8B030D-6E8A-4147-A177-3AD203B41FA5}">
                      <a16:colId xmlns:a16="http://schemas.microsoft.com/office/drawing/2014/main" val="4292766348"/>
                    </a:ext>
                  </a:extLst>
                </a:gridCol>
                <a:gridCol w="723115">
                  <a:extLst>
                    <a:ext uri="{9D8B030D-6E8A-4147-A177-3AD203B41FA5}">
                      <a16:colId xmlns:a16="http://schemas.microsoft.com/office/drawing/2014/main" val="1626947602"/>
                    </a:ext>
                  </a:extLst>
                </a:gridCol>
                <a:gridCol w="723115">
                  <a:extLst>
                    <a:ext uri="{9D8B030D-6E8A-4147-A177-3AD203B41FA5}">
                      <a16:colId xmlns:a16="http://schemas.microsoft.com/office/drawing/2014/main" val="3426135197"/>
                    </a:ext>
                  </a:extLst>
                </a:gridCol>
                <a:gridCol w="723115">
                  <a:extLst>
                    <a:ext uri="{9D8B030D-6E8A-4147-A177-3AD203B41FA5}">
                      <a16:colId xmlns:a16="http://schemas.microsoft.com/office/drawing/2014/main" val="3887851624"/>
                    </a:ext>
                  </a:extLst>
                </a:gridCol>
                <a:gridCol w="723115">
                  <a:extLst>
                    <a:ext uri="{9D8B030D-6E8A-4147-A177-3AD203B41FA5}">
                      <a16:colId xmlns:a16="http://schemas.microsoft.com/office/drawing/2014/main" val="849617195"/>
                    </a:ext>
                  </a:extLst>
                </a:gridCol>
                <a:gridCol w="723115">
                  <a:extLst>
                    <a:ext uri="{9D8B030D-6E8A-4147-A177-3AD203B41FA5}">
                      <a16:colId xmlns:a16="http://schemas.microsoft.com/office/drawing/2014/main" val="4209642087"/>
                    </a:ext>
                  </a:extLst>
                </a:gridCol>
                <a:gridCol w="723115">
                  <a:extLst>
                    <a:ext uri="{9D8B030D-6E8A-4147-A177-3AD203B41FA5}">
                      <a16:colId xmlns:a16="http://schemas.microsoft.com/office/drawing/2014/main" val="988975162"/>
                    </a:ext>
                  </a:extLst>
                </a:gridCol>
                <a:gridCol w="723115">
                  <a:extLst>
                    <a:ext uri="{9D8B030D-6E8A-4147-A177-3AD203B41FA5}">
                      <a16:colId xmlns:a16="http://schemas.microsoft.com/office/drawing/2014/main" val="3347603721"/>
                    </a:ext>
                  </a:extLst>
                </a:gridCol>
                <a:gridCol w="723115">
                  <a:extLst>
                    <a:ext uri="{9D8B030D-6E8A-4147-A177-3AD203B41FA5}">
                      <a16:colId xmlns:a16="http://schemas.microsoft.com/office/drawing/2014/main" val="2134831115"/>
                    </a:ext>
                  </a:extLst>
                </a:gridCol>
                <a:gridCol w="723115">
                  <a:extLst>
                    <a:ext uri="{9D8B030D-6E8A-4147-A177-3AD203B41FA5}">
                      <a16:colId xmlns:a16="http://schemas.microsoft.com/office/drawing/2014/main" val="3487359640"/>
                    </a:ext>
                  </a:extLst>
                </a:gridCol>
                <a:gridCol w="723115">
                  <a:extLst>
                    <a:ext uri="{9D8B030D-6E8A-4147-A177-3AD203B41FA5}">
                      <a16:colId xmlns:a16="http://schemas.microsoft.com/office/drawing/2014/main" val="67689804"/>
                    </a:ext>
                  </a:extLst>
                </a:gridCol>
                <a:gridCol w="723115">
                  <a:extLst>
                    <a:ext uri="{9D8B030D-6E8A-4147-A177-3AD203B41FA5}">
                      <a16:colId xmlns:a16="http://schemas.microsoft.com/office/drawing/2014/main" val="2296598295"/>
                    </a:ext>
                  </a:extLst>
                </a:gridCol>
                <a:gridCol w="723115">
                  <a:extLst>
                    <a:ext uri="{9D8B030D-6E8A-4147-A177-3AD203B41FA5}">
                      <a16:colId xmlns:a16="http://schemas.microsoft.com/office/drawing/2014/main" val="4115214279"/>
                    </a:ext>
                  </a:extLst>
                </a:gridCol>
                <a:gridCol w="723115">
                  <a:extLst>
                    <a:ext uri="{9D8B030D-6E8A-4147-A177-3AD203B41FA5}">
                      <a16:colId xmlns:a16="http://schemas.microsoft.com/office/drawing/2014/main" val="4170507862"/>
                    </a:ext>
                  </a:extLst>
                </a:gridCol>
              </a:tblGrid>
              <a:tr h="370840">
                <a:tc gridSpan="15">
                  <a:txBody>
                    <a:bodyPr/>
                    <a:lstStyle/>
                    <a:p>
                      <a:pPr algn="ctr" fontAlgn="b"/>
                      <a:r>
                        <a:rPr lang="hr-H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Radite li u struci?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56777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Studij/smjer</a:t>
                      </a: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Bilinogojstvo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Zootehnika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Menadžment u poljoprivredi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Razlikovna godina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SDS OPE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SDS MUP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UKUPNO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982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Radite li u struci?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57183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50394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9760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ukupno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09354490"/>
                  </a:ext>
                </a:extLst>
              </a:tr>
            </a:tbl>
          </a:graphicData>
        </a:graphic>
      </p:graphicFrame>
      <p:sp>
        <p:nvSpPr>
          <p:cNvPr id="5" name="Elipsa 4">
            <a:extLst>
              <a:ext uri="{FF2B5EF4-FFF2-40B4-BE49-F238E27FC236}">
                <a16:creationId xmlns:a16="http://schemas.microsoft.com/office/drawing/2014/main" id="{DB33BB18-6414-4F44-9662-4B81E1A2FB53}"/>
              </a:ext>
            </a:extLst>
          </p:cNvPr>
          <p:cNvSpPr/>
          <p:nvPr/>
        </p:nvSpPr>
        <p:spPr>
          <a:xfrm>
            <a:off x="2006139" y="3981796"/>
            <a:ext cx="731520" cy="332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FF125BDE-2548-45BF-AC6A-2F463324DE4F}"/>
              </a:ext>
            </a:extLst>
          </p:cNvPr>
          <p:cNvSpPr/>
          <p:nvPr/>
        </p:nvSpPr>
        <p:spPr>
          <a:xfrm>
            <a:off x="9263149" y="3981796"/>
            <a:ext cx="731520" cy="33233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3472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C058FF-2D65-B468-1543-CB34A570B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9. Je li posao koji radite primjeren razini Vašeg obrazovanja?</a:t>
            </a:r>
            <a:r>
              <a:rPr lang="hr-HR" sz="32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hr-HR" sz="32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7402A613-1D1B-77B0-2381-950BF6F55C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263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0849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A21B4D-9747-C902-127D-514990D1D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9. Je li posao koji radite primjeren razini Vašeg obrazovanja?</a:t>
            </a:r>
            <a:r>
              <a:rPr lang="hr-HR" sz="32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hr-HR" sz="32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BC5522F7-28EE-0FC7-4464-654D1E1C5F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5992403"/>
              </p:ext>
            </p:extLst>
          </p:nvPr>
        </p:nvGraphicFramePr>
        <p:xfrm>
          <a:off x="838200" y="1825625"/>
          <a:ext cx="52578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F56D9FEF-2DCB-898B-338A-B1E7E2F716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1919342"/>
              </p:ext>
            </p:extLst>
          </p:nvPr>
        </p:nvGraphicFramePr>
        <p:xfrm>
          <a:off x="6449961" y="1825625"/>
          <a:ext cx="539791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23150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4">
            <a:extLst>
              <a:ext uri="{FF2B5EF4-FFF2-40B4-BE49-F238E27FC236}">
                <a16:creationId xmlns:a16="http://schemas.microsoft.com/office/drawing/2014/main" id="{B7522E4F-B9A5-4F3D-A713-2AC53B4A483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50690303"/>
              </p:ext>
            </p:extLst>
          </p:nvPr>
        </p:nvGraphicFramePr>
        <p:xfrm>
          <a:off x="224443" y="1634259"/>
          <a:ext cx="11711243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665">
                  <a:extLst>
                    <a:ext uri="{9D8B030D-6E8A-4147-A177-3AD203B41FA5}">
                      <a16:colId xmlns:a16="http://schemas.microsoft.com/office/drawing/2014/main" val="2807344276"/>
                    </a:ext>
                  </a:extLst>
                </a:gridCol>
                <a:gridCol w="730827">
                  <a:extLst>
                    <a:ext uri="{9D8B030D-6E8A-4147-A177-3AD203B41FA5}">
                      <a16:colId xmlns:a16="http://schemas.microsoft.com/office/drawing/2014/main" val="444584906"/>
                    </a:ext>
                  </a:extLst>
                </a:gridCol>
                <a:gridCol w="730827">
                  <a:extLst>
                    <a:ext uri="{9D8B030D-6E8A-4147-A177-3AD203B41FA5}">
                      <a16:colId xmlns:a16="http://schemas.microsoft.com/office/drawing/2014/main" val="466436069"/>
                    </a:ext>
                  </a:extLst>
                </a:gridCol>
                <a:gridCol w="730827">
                  <a:extLst>
                    <a:ext uri="{9D8B030D-6E8A-4147-A177-3AD203B41FA5}">
                      <a16:colId xmlns:a16="http://schemas.microsoft.com/office/drawing/2014/main" val="3830220047"/>
                    </a:ext>
                  </a:extLst>
                </a:gridCol>
                <a:gridCol w="730827">
                  <a:extLst>
                    <a:ext uri="{9D8B030D-6E8A-4147-A177-3AD203B41FA5}">
                      <a16:colId xmlns:a16="http://schemas.microsoft.com/office/drawing/2014/main" val="4255734685"/>
                    </a:ext>
                  </a:extLst>
                </a:gridCol>
                <a:gridCol w="730827">
                  <a:extLst>
                    <a:ext uri="{9D8B030D-6E8A-4147-A177-3AD203B41FA5}">
                      <a16:colId xmlns:a16="http://schemas.microsoft.com/office/drawing/2014/main" val="3627201383"/>
                    </a:ext>
                  </a:extLst>
                </a:gridCol>
                <a:gridCol w="730827">
                  <a:extLst>
                    <a:ext uri="{9D8B030D-6E8A-4147-A177-3AD203B41FA5}">
                      <a16:colId xmlns:a16="http://schemas.microsoft.com/office/drawing/2014/main" val="3087297995"/>
                    </a:ext>
                  </a:extLst>
                </a:gridCol>
                <a:gridCol w="730827">
                  <a:extLst>
                    <a:ext uri="{9D8B030D-6E8A-4147-A177-3AD203B41FA5}">
                      <a16:colId xmlns:a16="http://schemas.microsoft.com/office/drawing/2014/main" val="4117617239"/>
                    </a:ext>
                  </a:extLst>
                </a:gridCol>
                <a:gridCol w="730827">
                  <a:extLst>
                    <a:ext uri="{9D8B030D-6E8A-4147-A177-3AD203B41FA5}">
                      <a16:colId xmlns:a16="http://schemas.microsoft.com/office/drawing/2014/main" val="95349993"/>
                    </a:ext>
                  </a:extLst>
                </a:gridCol>
                <a:gridCol w="730827">
                  <a:extLst>
                    <a:ext uri="{9D8B030D-6E8A-4147-A177-3AD203B41FA5}">
                      <a16:colId xmlns:a16="http://schemas.microsoft.com/office/drawing/2014/main" val="3240083130"/>
                    </a:ext>
                  </a:extLst>
                </a:gridCol>
                <a:gridCol w="730827">
                  <a:extLst>
                    <a:ext uri="{9D8B030D-6E8A-4147-A177-3AD203B41FA5}">
                      <a16:colId xmlns:a16="http://schemas.microsoft.com/office/drawing/2014/main" val="3398449938"/>
                    </a:ext>
                  </a:extLst>
                </a:gridCol>
                <a:gridCol w="730827">
                  <a:extLst>
                    <a:ext uri="{9D8B030D-6E8A-4147-A177-3AD203B41FA5}">
                      <a16:colId xmlns:a16="http://schemas.microsoft.com/office/drawing/2014/main" val="2306942601"/>
                    </a:ext>
                  </a:extLst>
                </a:gridCol>
                <a:gridCol w="730827">
                  <a:extLst>
                    <a:ext uri="{9D8B030D-6E8A-4147-A177-3AD203B41FA5}">
                      <a16:colId xmlns:a16="http://schemas.microsoft.com/office/drawing/2014/main" val="3635034371"/>
                    </a:ext>
                  </a:extLst>
                </a:gridCol>
                <a:gridCol w="730827">
                  <a:extLst>
                    <a:ext uri="{9D8B030D-6E8A-4147-A177-3AD203B41FA5}">
                      <a16:colId xmlns:a16="http://schemas.microsoft.com/office/drawing/2014/main" val="717910133"/>
                    </a:ext>
                  </a:extLst>
                </a:gridCol>
                <a:gridCol w="730827">
                  <a:extLst>
                    <a:ext uri="{9D8B030D-6E8A-4147-A177-3AD203B41FA5}">
                      <a16:colId xmlns:a16="http://schemas.microsoft.com/office/drawing/2014/main" val="3081734724"/>
                    </a:ext>
                  </a:extLst>
                </a:gridCol>
              </a:tblGrid>
              <a:tr h="370840">
                <a:tc gridSpan="15"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Je li posao koji radite primjeren razini Vašeg obrazovanja?  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136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Studij/</a:t>
                      </a:r>
                    </a:p>
                    <a:p>
                      <a:pPr algn="l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smjer</a:t>
                      </a: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</a:t>
                      </a:r>
                      <a:r>
                        <a:rPr lang="hr-HR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Bilinogojstvo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</a:t>
                      </a:r>
                      <a:r>
                        <a:rPr lang="hr-HR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Zootehnika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Menadžment u poljoprivredi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Razlikovna godina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SDS OPE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SDS MUP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UKUPNO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611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 li posao koji radite primjeren razini Vašeg obrazovanja? 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21295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21462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4116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ukupno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71411657"/>
                  </a:ext>
                </a:extLst>
              </a:tr>
            </a:tbl>
          </a:graphicData>
        </a:graphic>
      </p:graphicFrame>
      <p:sp>
        <p:nvSpPr>
          <p:cNvPr id="5" name="Elipsa 4">
            <a:extLst>
              <a:ext uri="{FF2B5EF4-FFF2-40B4-BE49-F238E27FC236}">
                <a16:creationId xmlns:a16="http://schemas.microsoft.com/office/drawing/2014/main" id="{B0E8091F-455A-4340-8D05-621584B0782B}"/>
              </a:ext>
            </a:extLst>
          </p:cNvPr>
          <p:cNvSpPr/>
          <p:nvPr/>
        </p:nvSpPr>
        <p:spPr>
          <a:xfrm>
            <a:off x="5348544" y="3765666"/>
            <a:ext cx="731520" cy="33233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6E2BE4D3-D09C-47A4-B57D-44DF9B2B0130}"/>
              </a:ext>
            </a:extLst>
          </p:cNvPr>
          <p:cNvSpPr/>
          <p:nvPr/>
        </p:nvSpPr>
        <p:spPr>
          <a:xfrm>
            <a:off x="3884815" y="3765666"/>
            <a:ext cx="731520" cy="332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7836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A25690-1607-34A5-C018-30F9983A5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sz="3200" dirty="0"/>
              <a:t>11. Naziv radnog mjesta</a:t>
            </a:r>
            <a:br>
              <a:rPr lang="hr-HR" sz="3200" dirty="0"/>
            </a:br>
            <a:r>
              <a:rPr lang="hr-HR" sz="3200" b="1" dirty="0"/>
              <a:t>SPS Poljoprivreda, smjer </a:t>
            </a:r>
            <a:r>
              <a:rPr lang="hr-HR" sz="3200" b="1" dirty="0" err="1"/>
              <a:t>Bilinogojstvo</a:t>
            </a:r>
            <a:br>
              <a:rPr lang="hr-HR" dirty="0"/>
            </a:br>
            <a:endParaRPr lang="hr-HR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DF4AF9A1-2EF8-4220-A579-C200C44F46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>
                <a:highlight>
                  <a:srgbClr val="FFFF00"/>
                </a:highlight>
              </a:rPr>
              <a:t>Savjetnik/prodavač ili voditelj </a:t>
            </a:r>
            <a:r>
              <a:rPr lang="hr-HR" dirty="0" err="1">
                <a:highlight>
                  <a:srgbClr val="FFFF00"/>
                </a:highlight>
              </a:rPr>
              <a:t>poljoljekarne</a:t>
            </a:r>
            <a:r>
              <a:rPr lang="hr-HR" dirty="0">
                <a:highlight>
                  <a:srgbClr val="FFFF00"/>
                </a:highlight>
              </a:rPr>
              <a:t> (8x)</a:t>
            </a:r>
          </a:p>
          <a:p>
            <a:r>
              <a:rPr lang="hr-HR" dirty="0"/>
              <a:t>Skladištar</a:t>
            </a:r>
          </a:p>
          <a:p>
            <a:r>
              <a:rPr lang="hr-HR" dirty="0"/>
              <a:t>Laboratorijski tehničar- Analiza tla</a:t>
            </a:r>
          </a:p>
          <a:p>
            <a:r>
              <a:rPr lang="hr-HR" dirty="0"/>
              <a:t>Voditelj prodaje i nabave u </a:t>
            </a:r>
            <a:r>
              <a:rPr lang="hr-HR" dirty="0" err="1"/>
              <a:t>agrocentru</a:t>
            </a:r>
            <a:endParaRPr lang="hr-HR" dirty="0"/>
          </a:p>
          <a:p>
            <a:r>
              <a:rPr lang="hr-HR" dirty="0"/>
              <a:t>Radnik na farmi</a:t>
            </a:r>
          </a:p>
          <a:p>
            <a:r>
              <a:rPr lang="hr-HR" dirty="0"/>
              <a:t>Tehničar</a:t>
            </a:r>
          </a:p>
          <a:p>
            <a:r>
              <a:rPr lang="hr-HR" dirty="0"/>
              <a:t>tehnički suradnik - laborant </a:t>
            </a:r>
          </a:p>
          <a:p>
            <a:r>
              <a:rPr lang="hr-HR" dirty="0"/>
              <a:t>Agronom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AB156E0E-906A-4DC1-994A-4EFA6C75F9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/>
              <a:t>Radnik na bioplinskom postrojenju </a:t>
            </a:r>
          </a:p>
          <a:p>
            <a:r>
              <a:rPr lang="hr-HR" dirty="0"/>
              <a:t>Vrtlar.</a:t>
            </a:r>
          </a:p>
          <a:p>
            <a:r>
              <a:rPr lang="hr-HR" dirty="0"/>
              <a:t>Tehnolog u proizvodnji</a:t>
            </a:r>
          </a:p>
          <a:p>
            <a:r>
              <a:rPr lang="hr-HR" dirty="0"/>
              <a:t>Poslovođa u poljoprivrednoj proizvodnji</a:t>
            </a:r>
          </a:p>
          <a:p>
            <a:r>
              <a:rPr lang="hr-HR" dirty="0"/>
              <a:t>Agronom u vrtnom centru</a:t>
            </a:r>
          </a:p>
          <a:p>
            <a:r>
              <a:rPr lang="hr-HR" dirty="0"/>
              <a:t>Stručni referent za katastarske poslove</a:t>
            </a:r>
          </a:p>
          <a:p>
            <a:r>
              <a:rPr lang="hr-HR" dirty="0"/>
              <a:t>Tehnolog u proizvodnji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7588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1E3BB7-6A2D-4374-8074-BD68FE4F0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/>
              <a:t>11. Naziv radnog mjesta</a:t>
            </a:r>
            <a:br>
              <a:rPr lang="hr-HR" sz="4400" dirty="0"/>
            </a:br>
            <a:r>
              <a:rPr lang="hr-HR" sz="4400" b="1" dirty="0"/>
              <a:t>SPS Poljoprivreda, smjer </a:t>
            </a:r>
            <a:r>
              <a:rPr lang="hr-HR" sz="4400" b="1" dirty="0" err="1"/>
              <a:t>Zootehnika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152B87E-D2E4-4353-8F0D-1B8225991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Veterinarski tehničar </a:t>
            </a:r>
          </a:p>
          <a:p>
            <a:r>
              <a:rPr lang="hr-HR" dirty="0"/>
              <a:t>Član OPG –a</a:t>
            </a:r>
          </a:p>
          <a:p>
            <a:r>
              <a:rPr lang="hr-HR" dirty="0"/>
              <a:t>Član OPG –a</a:t>
            </a:r>
          </a:p>
          <a:p>
            <a:r>
              <a:rPr lang="hr-HR" dirty="0"/>
              <a:t>Član OPG –a</a:t>
            </a:r>
          </a:p>
          <a:p>
            <a:r>
              <a:rPr lang="hr-HR" dirty="0"/>
              <a:t>Veterinarski tehničar</a:t>
            </a:r>
          </a:p>
        </p:txBody>
      </p:sp>
    </p:spTree>
    <p:extLst>
      <p:ext uri="{BB962C8B-B14F-4D97-AF65-F5344CB8AC3E}">
        <p14:creationId xmlns:p14="http://schemas.microsoft.com/office/powerpoint/2010/main" val="2370769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9B5AA1-DF2A-48CE-9FB2-452879F6F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dirty="0"/>
              <a:t>11. Naziv radnog mjesta</a:t>
            </a:r>
            <a:br>
              <a:rPr lang="hr-HR" sz="4400" dirty="0"/>
            </a:br>
            <a:r>
              <a:rPr lang="hr-HR" sz="4400" b="1" dirty="0"/>
              <a:t>SPS Poljoprivreda, smjer Menadžment u poljoprivredi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1E55F03-18D6-4173-AA84-AE0253937E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Direktor OPG-a</a:t>
            </a:r>
          </a:p>
          <a:p>
            <a:r>
              <a:rPr lang="hr-HR" dirty="0"/>
              <a:t>Nositelj OPG-a</a:t>
            </a:r>
          </a:p>
          <a:p>
            <a:r>
              <a:rPr lang="hr-HR" dirty="0"/>
              <a:t>Stručni referent za urbanu prehranu u gradskom uredu za poljoprivredu, </a:t>
            </a:r>
          </a:p>
          <a:p>
            <a:r>
              <a:rPr lang="hr-HR" dirty="0"/>
              <a:t>Referent proizvodnje u ribnjačarstvu</a:t>
            </a:r>
          </a:p>
          <a:p>
            <a:r>
              <a:rPr lang="hr-HR" dirty="0"/>
              <a:t>zastupnik u osiguranju</a:t>
            </a:r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5EEBF69-A3E3-471F-8EAF-A5BDE8AF5E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r-HR" dirty="0"/>
              <a:t>Voditelj ključnih kupaca u </a:t>
            </a:r>
            <a:r>
              <a:rPr lang="hr-HR" dirty="0" err="1"/>
              <a:t>polj</a:t>
            </a:r>
            <a:r>
              <a:rPr lang="hr-HR" dirty="0"/>
              <a:t>. poduzeću</a:t>
            </a:r>
          </a:p>
          <a:p>
            <a:r>
              <a:rPr lang="hr-HR" dirty="0"/>
              <a:t>Agronom </a:t>
            </a:r>
          </a:p>
          <a:p>
            <a:r>
              <a:rPr lang="hr-HR" dirty="0"/>
              <a:t>Laborant</a:t>
            </a:r>
          </a:p>
          <a:p>
            <a:r>
              <a:rPr lang="hr-HR" dirty="0"/>
              <a:t>Voditelj EU projekata </a:t>
            </a:r>
          </a:p>
          <a:p>
            <a:r>
              <a:rPr lang="hr-HR" dirty="0"/>
              <a:t>Stručni savjetnik u razvojnoj agenciji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89603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A40323-FA8E-4B72-8B86-9D61FBB85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/>
              <a:t>11. Naziv radnog mjesta</a:t>
            </a:r>
            <a:br>
              <a:rPr lang="hr-HR" sz="4400" dirty="0"/>
            </a:br>
            <a:r>
              <a:rPr lang="hr-HR" sz="4400" b="1" dirty="0"/>
              <a:t>SDS Poljoprivreda, smjer OEP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90BBDA3-891D-4605-B6AD-FD3F1E4AA7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Viši stručni savjetnik za poljoprivredu i </a:t>
            </a:r>
            <a:r>
              <a:rPr lang="hr-HR" dirty="0" err="1"/>
              <a:t>stočarsvo</a:t>
            </a:r>
            <a:endParaRPr lang="hr-HR" dirty="0"/>
          </a:p>
          <a:p>
            <a:r>
              <a:rPr lang="hr-HR" dirty="0"/>
              <a:t>Referent za ljudske resurse</a:t>
            </a:r>
          </a:p>
          <a:p>
            <a:r>
              <a:rPr lang="hr-HR" dirty="0"/>
              <a:t>Tehnički suradnik</a:t>
            </a:r>
          </a:p>
          <a:p>
            <a:r>
              <a:rPr lang="hr-HR" dirty="0"/>
              <a:t>Radnik u </a:t>
            </a:r>
            <a:r>
              <a:rPr lang="hr-HR" dirty="0" err="1"/>
              <a:t>poljoljekarni</a:t>
            </a:r>
            <a:r>
              <a:rPr lang="hr-HR" dirty="0"/>
              <a:t> </a:t>
            </a:r>
          </a:p>
          <a:p>
            <a:r>
              <a:rPr lang="hr-HR" dirty="0"/>
              <a:t>Poslovođa u poljoprivrednoj ljekarni </a:t>
            </a:r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35F2B39-1C22-4D9F-991A-DEF602C181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r-HR" dirty="0"/>
              <a:t>Voditelj proizvodnje loznih cijepova, vinograda i podruma</a:t>
            </a:r>
          </a:p>
          <a:p>
            <a:r>
              <a:rPr lang="hr-HR" dirty="0"/>
              <a:t>Tehnolog u proizvodnji (mljekarska industrija)</a:t>
            </a:r>
          </a:p>
          <a:p>
            <a:r>
              <a:rPr lang="hr-HR" dirty="0"/>
              <a:t>Tehnolog u voćarskoj proizvodnji</a:t>
            </a:r>
          </a:p>
          <a:p>
            <a:r>
              <a:rPr lang="hr-HR" dirty="0"/>
              <a:t>Prodavač u poljoprivrednoj ljekarni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2336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AF420C-4669-26C5-8CD2-F6571AAB1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dirty="0"/>
              <a:t>1.       Na VUK-u ste završili (zaokružite zadnji stupanj obrazovanja koji ste stekli na VUK-u):</a:t>
            </a:r>
          </a:p>
        </p:txBody>
      </p:sp>
      <p:graphicFrame>
        <p:nvGraphicFramePr>
          <p:cNvPr id="8" name="Grafikon 7">
            <a:extLst>
              <a:ext uri="{FF2B5EF4-FFF2-40B4-BE49-F238E27FC236}">
                <a16:creationId xmlns:a16="http://schemas.microsoft.com/office/drawing/2014/main" id="{C9AA3240-367B-EF9A-E115-9920FCB60C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0904089"/>
              </p:ext>
            </p:extLst>
          </p:nvPr>
        </p:nvGraphicFramePr>
        <p:xfrm>
          <a:off x="341013" y="2254313"/>
          <a:ext cx="5377759" cy="4028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fikon 8">
            <a:extLst>
              <a:ext uri="{FF2B5EF4-FFF2-40B4-BE49-F238E27FC236}">
                <a16:creationId xmlns:a16="http://schemas.microsoft.com/office/drawing/2014/main" id="{C4DF1A93-D30D-3220-F7B8-3D555628C6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9829191"/>
              </p:ext>
            </p:extLst>
          </p:nvPr>
        </p:nvGraphicFramePr>
        <p:xfrm>
          <a:off x="6362700" y="1910281"/>
          <a:ext cx="5488287" cy="4807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9394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D15F9D-F2F0-47A1-A115-91599FB8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/>
              <a:t>11. Naziv radnog mjesta</a:t>
            </a:r>
            <a:br>
              <a:rPr lang="hr-HR" sz="4400" dirty="0"/>
            </a:br>
            <a:r>
              <a:rPr lang="hr-HR" sz="4400" b="1" dirty="0"/>
              <a:t>SDS Menadžment u poljoprivredi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CD7AB53-8268-4235-AC30-181DAFC381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viši stručni suradnik u gradskoj upravi za gospodarstvo, ekološku održivost i strategijsko planiranje</a:t>
            </a:r>
          </a:p>
          <a:p>
            <a:r>
              <a:rPr lang="hr-HR" dirty="0"/>
              <a:t>Direktor mlina</a:t>
            </a:r>
          </a:p>
          <a:p>
            <a:r>
              <a:rPr lang="hr-HR" dirty="0"/>
              <a:t>Veleprodajni komercijalist </a:t>
            </a:r>
          </a:p>
          <a:p>
            <a:r>
              <a:rPr lang="hr-HR" dirty="0"/>
              <a:t>Voditelj proizvodnje na poljoprivrednom gospodarstvu</a:t>
            </a:r>
          </a:p>
          <a:p>
            <a:r>
              <a:rPr lang="hr-HR" dirty="0"/>
              <a:t>Savjetnica</a:t>
            </a:r>
          </a:p>
          <a:p>
            <a:r>
              <a:rPr lang="hr-HR" dirty="0"/>
              <a:t>Stručnjak za ljudske resurse</a:t>
            </a:r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9F13CA4-E3F2-4586-9288-33603579F9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r-HR" dirty="0"/>
              <a:t>Prodajni predstavnik u sjemenarskoj kući </a:t>
            </a:r>
          </a:p>
          <a:p>
            <a:r>
              <a:rPr lang="hr-HR" dirty="0"/>
              <a:t>Prodavač u </a:t>
            </a:r>
            <a:r>
              <a:rPr lang="hr-HR" dirty="0" err="1"/>
              <a:t>poljoapoteci</a:t>
            </a:r>
            <a:endParaRPr lang="hr-HR" dirty="0"/>
          </a:p>
          <a:p>
            <a:r>
              <a:rPr lang="hr-HR" dirty="0"/>
              <a:t>Komercijalist</a:t>
            </a:r>
          </a:p>
          <a:p>
            <a:r>
              <a:rPr lang="hr-HR" dirty="0"/>
              <a:t>Viši stručni referent </a:t>
            </a:r>
          </a:p>
          <a:p>
            <a:r>
              <a:rPr lang="hr-HR" dirty="0"/>
              <a:t>Voditelj nabavne kategorije u prehrambeno-prerađivačkoj industriji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13129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028F3F-9275-FD7C-8023-15DE94CA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12. Jeste li zadovoljni poslom koji radite?</a:t>
            </a:r>
            <a:r>
              <a:rPr lang="hr-HR" sz="32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hr-HR" sz="32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5B0F0442-AA78-97A8-EB02-AC3308F54A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600432"/>
              </p:ext>
            </p:extLst>
          </p:nvPr>
        </p:nvGraphicFramePr>
        <p:xfrm>
          <a:off x="571902" y="1963553"/>
          <a:ext cx="5366886" cy="4261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41B24439-E9AC-BA07-86E0-B15A629109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5224345"/>
              </p:ext>
            </p:extLst>
          </p:nvPr>
        </p:nvGraphicFramePr>
        <p:xfrm>
          <a:off x="6253214" y="1963552"/>
          <a:ext cx="5558588" cy="4186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0075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4">
            <a:extLst>
              <a:ext uri="{FF2B5EF4-FFF2-40B4-BE49-F238E27FC236}">
                <a16:creationId xmlns:a16="http://schemas.microsoft.com/office/drawing/2014/main" id="{5DF0B0B7-E0AA-4787-AC46-E6A690D45D4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98822130"/>
              </p:ext>
            </p:extLst>
          </p:nvPr>
        </p:nvGraphicFramePr>
        <p:xfrm>
          <a:off x="193964" y="828098"/>
          <a:ext cx="11804071" cy="441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271">
                  <a:extLst>
                    <a:ext uri="{9D8B030D-6E8A-4147-A177-3AD203B41FA5}">
                      <a16:colId xmlns:a16="http://schemas.microsoft.com/office/drawing/2014/main" val="3445276870"/>
                    </a:ext>
                  </a:extLst>
                </a:gridCol>
                <a:gridCol w="631606">
                  <a:extLst>
                    <a:ext uri="{9D8B030D-6E8A-4147-A177-3AD203B41FA5}">
                      <a16:colId xmlns:a16="http://schemas.microsoft.com/office/drawing/2014/main" val="386126239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304903958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753050916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1807350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220977986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117572386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884841866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52584916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974992186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903940017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1048017416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3796960927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1819539514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69793163"/>
                    </a:ext>
                  </a:extLst>
                </a:gridCol>
              </a:tblGrid>
              <a:tr h="370840">
                <a:tc gridSpan="15">
                  <a:txBody>
                    <a:bodyPr/>
                    <a:lstStyle/>
                    <a:p>
                      <a:pPr algn="ctr" fontAlgn="b"/>
                      <a:r>
                        <a:rPr lang="hr-H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Jeste li zadovoljni poslom koji radite?  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4669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Studij/</a:t>
                      </a:r>
                    </a:p>
                    <a:p>
                      <a:pPr algn="l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smjer</a:t>
                      </a: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</a:t>
                      </a:r>
                      <a:r>
                        <a:rPr lang="hr-H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Bilinogojstvo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</a:t>
                      </a:r>
                      <a:r>
                        <a:rPr lang="hr-H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Zootehnika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Menadžment u poljoprivredi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Razlikovna godina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SDS OPE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SDS MUP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UKUPNO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917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Jeste li zadovoljni poslom koji radite? 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65542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da, u potpunosti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88886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da, ali ne i </a:t>
                      </a:r>
                      <a:r>
                        <a:rPr lang="it-IT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plaćom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02655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ne, ali nemam drugi posao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21824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 i </a:t>
                      </a:r>
                      <a:r>
                        <a:rPr lang="it-IT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želim</a:t>
                      </a: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promijeniti</a:t>
                      </a: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it-IT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posao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39866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ukupno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05939780"/>
                  </a:ext>
                </a:extLst>
              </a:tr>
            </a:tbl>
          </a:graphicData>
        </a:graphic>
      </p:graphicFrame>
      <p:sp>
        <p:nvSpPr>
          <p:cNvPr id="5" name="Elipsa 4">
            <a:extLst>
              <a:ext uri="{FF2B5EF4-FFF2-40B4-BE49-F238E27FC236}">
                <a16:creationId xmlns:a16="http://schemas.microsoft.com/office/drawing/2014/main" id="{1B265A7F-0E70-40CD-8E47-DFB6648E725E}"/>
              </a:ext>
            </a:extLst>
          </p:cNvPr>
          <p:cNvSpPr/>
          <p:nvPr/>
        </p:nvSpPr>
        <p:spPr>
          <a:xfrm>
            <a:off x="3423458" y="4380808"/>
            <a:ext cx="731520" cy="332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423596A5-070F-4353-B1A7-524A1146FC34}"/>
              </a:ext>
            </a:extLst>
          </p:cNvPr>
          <p:cNvSpPr/>
          <p:nvPr/>
        </p:nvSpPr>
        <p:spPr>
          <a:xfrm>
            <a:off x="9691253" y="3640976"/>
            <a:ext cx="731520" cy="332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2863EA79-A9C2-4EFF-A0F8-72B0843B04F1}"/>
              </a:ext>
            </a:extLst>
          </p:cNvPr>
          <p:cNvSpPr/>
          <p:nvPr/>
        </p:nvSpPr>
        <p:spPr>
          <a:xfrm>
            <a:off x="9691253" y="4380807"/>
            <a:ext cx="731520" cy="332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36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9F93AE-C31F-5568-C2CA-63E18990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12. Jeste li zadovoljni poslom koji radite?</a:t>
            </a:r>
            <a:r>
              <a:rPr lang="hr-HR" sz="32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hr-HR" sz="32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F868E4F7-0E3A-390F-3B58-182A372489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4399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D1F8203A-D4F4-225F-7EE8-D9BB1520AD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3826278"/>
              </p:ext>
            </p:extLst>
          </p:nvPr>
        </p:nvGraphicFramePr>
        <p:xfrm>
          <a:off x="161410" y="708952"/>
          <a:ext cx="11853806" cy="559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lipsa 4">
            <a:extLst>
              <a:ext uri="{FF2B5EF4-FFF2-40B4-BE49-F238E27FC236}">
                <a16:creationId xmlns:a16="http://schemas.microsoft.com/office/drawing/2014/main" id="{C7C60268-5F42-5331-7357-7B8EDBF3229E}"/>
              </a:ext>
            </a:extLst>
          </p:cNvPr>
          <p:cNvSpPr/>
          <p:nvPr/>
        </p:nvSpPr>
        <p:spPr>
          <a:xfrm>
            <a:off x="2865276" y="3705742"/>
            <a:ext cx="731520" cy="332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E99EF389-367E-2BAF-749A-04E1E4DC85E8}"/>
              </a:ext>
            </a:extLst>
          </p:cNvPr>
          <p:cNvSpPr/>
          <p:nvPr/>
        </p:nvSpPr>
        <p:spPr>
          <a:xfrm>
            <a:off x="9723276" y="4298512"/>
            <a:ext cx="441960" cy="466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38BAABBD-38BD-6F79-197E-C45D883C2765}"/>
              </a:ext>
            </a:extLst>
          </p:cNvPr>
          <p:cNvSpPr/>
          <p:nvPr/>
        </p:nvSpPr>
        <p:spPr>
          <a:xfrm>
            <a:off x="9281316" y="4298512"/>
            <a:ext cx="441960" cy="466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578B863-F9B6-4E13-AB8E-A2CFBDA81102}"/>
              </a:ext>
            </a:extLst>
          </p:cNvPr>
          <p:cNvSpPr txBox="1"/>
          <p:nvPr/>
        </p:nvSpPr>
        <p:spPr>
          <a:xfrm>
            <a:off x="3596796" y="33962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0" u="none" strike="noStrike" dirty="0">
                <a:solidFill>
                  <a:srgbClr val="000000"/>
                </a:solidFill>
                <a:effectLst/>
              </a:rPr>
              <a:t>12. Jeste li zadovoljni poslom koji radite?  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371108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06087A-0AF5-7C9A-23F7-94F39B444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13. Jesu li Vam bila dovoljna znanja i vještine dobivene školovanjem na VUK-u za obavljanje poslova na radnom mjestu:</a:t>
            </a:r>
            <a:r>
              <a:rPr lang="hr-HR" sz="32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hr-HR" sz="32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598745F2-0248-A328-67D4-6D7A361779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985602"/>
              </p:ext>
            </p:extLst>
          </p:nvPr>
        </p:nvGraphicFramePr>
        <p:xfrm>
          <a:off x="770823" y="1857676"/>
          <a:ext cx="4763703" cy="4357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B7F0C7BE-A0A3-DF0A-36CF-142C116F79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395386"/>
              </p:ext>
            </p:extLst>
          </p:nvPr>
        </p:nvGraphicFramePr>
        <p:xfrm>
          <a:off x="5948516" y="1995948"/>
          <a:ext cx="5768156" cy="4219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98128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4">
            <a:extLst>
              <a:ext uri="{FF2B5EF4-FFF2-40B4-BE49-F238E27FC236}">
                <a16:creationId xmlns:a16="http://schemas.microsoft.com/office/drawing/2014/main" id="{705FABB5-2A2E-4ED0-B1CE-81020B823A8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69380503"/>
              </p:ext>
            </p:extLst>
          </p:nvPr>
        </p:nvGraphicFramePr>
        <p:xfrm>
          <a:off x="572887" y="811472"/>
          <a:ext cx="11046225" cy="485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156">
                  <a:extLst>
                    <a:ext uri="{9D8B030D-6E8A-4147-A177-3AD203B41FA5}">
                      <a16:colId xmlns:a16="http://schemas.microsoft.com/office/drawing/2014/main" val="2979475258"/>
                    </a:ext>
                  </a:extLst>
                </a:gridCol>
                <a:gridCol w="325674">
                  <a:extLst>
                    <a:ext uri="{9D8B030D-6E8A-4147-A177-3AD203B41FA5}">
                      <a16:colId xmlns:a16="http://schemas.microsoft.com/office/drawing/2014/main" val="2729852924"/>
                    </a:ext>
                  </a:extLst>
                </a:gridCol>
                <a:gridCol w="736415">
                  <a:extLst>
                    <a:ext uri="{9D8B030D-6E8A-4147-A177-3AD203B41FA5}">
                      <a16:colId xmlns:a16="http://schemas.microsoft.com/office/drawing/2014/main" val="411611784"/>
                    </a:ext>
                  </a:extLst>
                </a:gridCol>
                <a:gridCol w="736415">
                  <a:extLst>
                    <a:ext uri="{9D8B030D-6E8A-4147-A177-3AD203B41FA5}">
                      <a16:colId xmlns:a16="http://schemas.microsoft.com/office/drawing/2014/main" val="2888219250"/>
                    </a:ext>
                  </a:extLst>
                </a:gridCol>
                <a:gridCol w="736415">
                  <a:extLst>
                    <a:ext uri="{9D8B030D-6E8A-4147-A177-3AD203B41FA5}">
                      <a16:colId xmlns:a16="http://schemas.microsoft.com/office/drawing/2014/main" val="3082975295"/>
                    </a:ext>
                  </a:extLst>
                </a:gridCol>
                <a:gridCol w="736415">
                  <a:extLst>
                    <a:ext uri="{9D8B030D-6E8A-4147-A177-3AD203B41FA5}">
                      <a16:colId xmlns:a16="http://schemas.microsoft.com/office/drawing/2014/main" val="2120098856"/>
                    </a:ext>
                  </a:extLst>
                </a:gridCol>
                <a:gridCol w="736415">
                  <a:extLst>
                    <a:ext uri="{9D8B030D-6E8A-4147-A177-3AD203B41FA5}">
                      <a16:colId xmlns:a16="http://schemas.microsoft.com/office/drawing/2014/main" val="4178566416"/>
                    </a:ext>
                  </a:extLst>
                </a:gridCol>
                <a:gridCol w="736415">
                  <a:extLst>
                    <a:ext uri="{9D8B030D-6E8A-4147-A177-3AD203B41FA5}">
                      <a16:colId xmlns:a16="http://schemas.microsoft.com/office/drawing/2014/main" val="1813087377"/>
                    </a:ext>
                  </a:extLst>
                </a:gridCol>
                <a:gridCol w="736415">
                  <a:extLst>
                    <a:ext uri="{9D8B030D-6E8A-4147-A177-3AD203B41FA5}">
                      <a16:colId xmlns:a16="http://schemas.microsoft.com/office/drawing/2014/main" val="4186129998"/>
                    </a:ext>
                  </a:extLst>
                </a:gridCol>
                <a:gridCol w="736415">
                  <a:extLst>
                    <a:ext uri="{9D8B030D-6E8A-4147-A177-3AD203B41FA5}">
                      <a16:colId xmlns:a16="http://schemas.microsoft.com/office/drawing/2014/main" val="1554406691"/>
                    </a:ext>
                  </a:extLst>
                </a:gridCol>
                <a:gridCol w="736415">
                  <a:extLst>
                    <a:ext uri="{9D8B030D-6E8A-4147-A177-3AD203B41FA5}">
                      <a16:colId xmlns:a16="http://schemas.microsoft.com/office/drawing/2014/main" val="411876655"/>
                    </a:ext>
                  </a:extLst>
                </a:gridCol>
                <a:gridCol w="736415">
                  <a:extLst>
                    <a:ext uri="{9D8B030D-6E8A-4147-A177-3AD203B41FA5}">
                      <a16:colId xmlns:a16="http://schemas.microsoft.com/office/drawing/2014/main" val="3694205301"/>
                    </a:ext>
                  </a:extLst>
                </a:gridCol>
                <a:gridCol w="736415">
                  <a:extLst>
                    <a:ext uri="{9D8B030D-6E8A-4147-A177-3AD203B41FA5}">
                      <a16:colId xmlns:a16="http://schemas.microsoft.com/office/drawing/2014/main" val="711842702"/>
                    </a:ext>
                  </a:extLst>
                </a:gridCol>
                <a:gridCol w="736415">
                  <a:extLst>
                    <a:ext uri="{9D8B030D-6E8A-4147-A177-3AD203B41FA5}">
                      <a16:colId xmlns:a16="http://schemas.microsoft.com/office/drawing/2014/main" val="2346630868"/>
                    </a:ext>
                  </a:extLst>
                </a:gridCol>
                <a:gridCol w="736415">
                  <a:extLst>
                    <a:ext uri="{9D8B030D-6E8A-4147-A177-3AD203B41FA5}">
                      <a16:colId xmlns:a16="http://schemas.microsoft.com/office/drawing/2014/main" val="3727375267"/>
                    </a:ext>
                  </a:extLst>
                </a:gridCol>
              </a:tblGrid>
              <a:tr h="370840">
                <a:tc gridSpan="15"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Jesu li Vam bila dovoljna znanja i vještine dobivene školovanjem na VUK-u za obavljanje poslova na radnom mjestu?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17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Studij/smjer</a:t>
                      </a: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Bilinogojstvo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Zootehnika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Menadžment u poljoprivredi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Razlikovna godina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SDS OPE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SDS MUP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UKUPNO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824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Jesu li Vam bila dovoljna znanja i vještine dobivene školovanjem na VUK-u za obavljanje poslova na radnom mjestu?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35674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85432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uglavnom da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11387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27817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ukupno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95770019"/>
                  </a:ext>
                </a:extLst>
              </a:tr>
            </a:tbl>
          </a:graphicData>
        </a:graphic>
      </p:graphicFrame>
      <p:sp>
        <p:nvSpPr>
          <p:cNvPr id="3" name="Elipsa 2">
            <a:extLst>
              <a:ext uri="{FF2B5EF4-FFF2-40B4-BE49-F238E27FC236}">
                <a16:creationId xmlns:a16="http://schemas.microsoft.com/office/drawing/2014/main" id="{D45E448C-2703-4DD8-83B4-D91E318B1CE4}"/>
              </a:ext>
            </a:extLst>
          </p:cNvPr>
          <p:cNvSpPr/>
          <p:nvPr/>
        </p:nvSpPr>
        <p:spPr>
          <a:xfrm>
            <a:off x="3594908" y="4942783"/>
            <a:ext cx="731520" cy="332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F278D02F-A3F5-4C22-9C35-2B4FD5DF9D45}"/>
              </a:ext>
            </a:extLst>
          </p:cNvPr>
          <p:cNvSpPr/>
          <p:nvPr/>
        </p:nvSpPr>
        <p:spPr>
          <a:xfrm>
            <a:off x="7988962" y="4942782"/>
            <a:ext cx="731520" cy="332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091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3708F3-A9BC-325D-9F8E-E36775F1D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5650" cy="1325563"/>
          </a:xfrm>
        </p:spPr>
        <p:txBody>
          <a:bodyPr>
            <a:noAutofit/>
          </a:bodyPr>
          <a:lstStyle/>
          <a:p>
            <a:pPr algn="ctr"/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13. Jesu li Vam bila dovoljna znanja i vještine dobivene školovanjem na VUK-u za obavljanje poslova na radnom mjestu?</a:t>
            </a:r>
            <a:r>
              <a:rPr lang="hr-HR" sz="32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hr-HR" sz="32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hr-HR" sz="32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774C66DD-04EA-503F-B3EE-FB7B3D1013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6994712"/>
              </p:ext>
            </p:extLst>
          </p:nvPr>
        </p:nvGraphicFramePr>
        <p:xfrm>
          <a:off x="442762" y="1825625"/>
          <a:ext cx="11232682" cy="4555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01017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44FF6689-2EC9-4E82-BF6C-48A9B3AE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i="0" u="none" strike="noStrike" dirty="0">
                <a:solidFill>
                  <a:srgbClr val="000000"/>
                </a:solidFill>
                <a:effectLst/>
              </a:rPr>
              <a:t>13. Jesu li Vam bila dovoljna znanja i vještine dobivene školovanjem na VUK-u za obavljanje poslova na radnom mjestu?  </a:t>
            </a:r>
            <a:endParaRPr lang="hr-HR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4133CD39-B44D-71D3-032E-6CC24CCF8E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20050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3284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FB8624-FC9E-832D-36D5-47A3A19A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3200" dirty="0"/>
              <a:t>14.      Ukoliko ste na prethodno pitanje odgovorili „b) uglavnom Da“ ili „c) ne“, molimo Vas da navedete koja znanja ili vještine su Vam nakon studija na VUK-u bile nedovoljne? </a:t>
            </a:r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6985F3D2-3921-7AEA-FC0E-FBADD58984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8621853"/>
              </p:ext>
            </p:extLst>
          </p:nvPr>
        </p:nvGraphicFramePr>
        <p:xfrm>
          <a:off x="520833" y="2423339"/>
          <a:ext cx="10904353" cy="3659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3947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83F066-DEB3-4AF1-A5E4-AC9E4CFF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Udio odgovora u odnosu na broj diplomiranih u razdoblju </a:t>
            </a:r>
            <a:r>
              <a:rPr lang="en-GB" b="1" dirty="0">
                <a:solidFill>
                  <a:srgbClr val="FF0000"/>
                </a:solidFill>
              </a:rPr>
              <a:t>1.1.2020. do 1.4.2024. </a:t>
            </a:r>
            <a:endParaRPr lang="hr-HR" dirty="0"/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D12F2E6D-4D0B-4CC9-BD69-E2B5A4BBF7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2169477"/>
              </p:ext>
            </p:extLst>
          </p:nvPr>
        </p:nvGraphicFramePr>
        <p:xfrm>
          <a:off x="838200" y="1825625"/>
          <a:ext cx="10515603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229">
                  <a:extLst>
                    <a:ext uri="{9D8B030D-6E8A-4147-A177-3AD203B41FA5}">
                      <a16:colId xmlns:a16="http://schemas.microsoft.com/office/drawing/2014/main" val="2829753815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75439221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698957888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3971040329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3421814106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3687643162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3347290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Studij/smjer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dirty="0"/>
                        <a:t>SPS </a:t>
                      </a:r>
                      <a:r>
                        <a:rPr lang="hr-HR" dirty="0" err="1"/>
                        <a:t>Bilinogojstvo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dirty="0"/>
                        <a:t>SPS </a:t>
                      </a:r>
                      <a:r>
                        <a:rPr lang="hr-HR" dirty="0" err="1"/>
                        <a:t>Zootehnika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dirty="0"/>
                        <a:t>SPS Menadžment u poljoprivredi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dirty="0"/>
                        <a:t>SDS</a:t>
                      </a:r>
                    </a:p>
                    <a:p>
                      <a:pPr algn="l"/>
                      <a:r>
                        <a:rPr lang="hr-HR" dirty="0"/>
                        <a:t>OEP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dirty="0"/>
                        <a:t>SDS</a:t>
                      </a:r>
                    </a:p>
                    <a:p>
                      <a:pPr algn="l"/>
                      <a:r>
                        <a:rPr lang="hr-HR" dirty="0"/>
                        <a:t>Menadžment u poljoprivredi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Ukupno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4103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Ukupno završili studij u razdoblju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/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251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5428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Odgovorili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6862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Udio u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60,5</a:t>
                      </a:r>
                      <a:endParaRPr lang="hr-HR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31,3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22,2</a:t>
                      </a:r>
                      <a:endParaRPr lang="hr-HR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43,6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48,1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42,2</a:t>
                      </a:r>
                      <a:endParaRPr lang="hr-HR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12311552"/>
                  </a:ext>
                </a:extLst>
              </a:tr>
            </a:tbl>
          </a:graphicData>
        </a:graphic>
      </p:graphicFrame>
      <p:sp>
        <p:nvSpPr>
          <p:cNvPr id="6" name="Elipsa 5">
            <a:extLst>
              <a:ext uri="{FF2B5EF4-FFF2-40B4-BE49-F238E27FC236}">
                <a16:creationId xmlns:a16="http://schemas.microsoft.com/office/drawing/2014/main" id="{852BE295-5CDC-400A-B305-E04D34390C61}"/>
              </a:ext>
            </a:extLst>
          </p:cNvPr>
          <p:cNvSpPr/>
          <p:nvPr/>
        </p:nvSpPr>
        <p:spPr>
          <a:xfrm>
            <a:off x="5735782" y="4372496"/>
            <a:ext cx="731520" cy="2507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5FBA3FCD-5E08-4A7C-B0D8-111C1C86F3DC}"/>
              </a:ext>
            </a:extLst>
          </p:cNvPr>
          <p:cNvSpPr/>
          <p:nvPr/>
        </p:nvSpPr>
        <p:spPr>
          <a:xfrm>
            <a:off x="4250575" y="4372496"/>
            <a:ext cx="731520" cy="2507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B1DEDF60-B2FA-4F05-B422-1371A3C9AC93}"/>
              </a:ext>
            </a:extLst>
          </p:cNvPr>
          <p:cNvSpPr/>
          <p:nvPr/>
        </p:nvSpPr>
        <p:spPr>
          <a:xfrm>
            <a:off x="2640676" y="4372496"/>
            <a:ext cx="731520" cy="25071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3676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56F64C-F8B8-9A48-24C9-A22498BEB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800" dirty="0"/>
              <a:t>14.      Ukoliko ste na prethodno pitanje odgovorili „b) uglavnom Da“ ili „c) ne“, molimo Vas da navedete koja znanja ili vještine su Vam nakon studija na VUK-u bile nedovoljne? 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7B070192-6BCF-CFAB-BDAF-650EA95174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914935"/>
              </p:ext>
            </p:extLst>
          </p:nvPr>
        </p:nvGraphicFramePr>
        <p:xfrm>
          <a:off x="990600" y="4049060"/>
          <a:ext cx="10515600" cy="3035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Rezervirano mjesto sadržaja 3">
            <a:extLst>
              <a:ext uri="{FF2B5EF4-FFF2-40B4-BE49-F238E27FC236}">
                <a16:creationId xmlns:a16="http://schemas.microsoft.com/office/drawing/2014/main" id="{9AADCC1A-103C-4863-E1D7-598E63AFE5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4687850"/>
              </p:ext>
            </p:extLst>
          </p:nvPr>
        </p:nvGraphicFramePr>
        <p:xfrm>
          <a:off x="990600" y="1978025"/>
          <a:ext cx="10515600" cy="1523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239126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6FACD-3FBF-9CC1-43B5-EFF9C8984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8424C1-E3F1-B93A-4913-F4F1E2BE9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3200" dirty="0"/>
              <a:t>14.      Ukoliko ste na prethodno pitanje odgovorili „b) uglavnom Da“ ili „c) ne“, molimo Vas da navedete koja znanja ili vještine su Vam nakon studija na VUK-u bile nedovoljne? </a:t>
            </a:r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D8D763E7-694B-64FC-637B-3ADBD685E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118520"/>
              </p:ext>
            </p:extLst>
          </p:nvPr>
        </p:nvGraphicFramePr>
        <p:xfrm>
          <a:off x="520833" y="2423340"/>
          <a:ext cx="10904353" cy="1539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FA8FB1DE-5A1E-A094-0921-F40413A24D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980672"/>
              </p:ext>
            </p:extLst>
          </p:nvPr>
        </p:nvGraphicFramePr>
        <p:xfrm>
          <a:off x="520832" y="4532359"/>
          <a:ext cx="10904353" cy="1539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2295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D6CAD8-8B7B-6316-A179-7FA9BC193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sz="3100" dirty="0"/>
              <a:t>15. Ako ste za vrijeme studija bili u stalnom radnom odnosu ili bili član ili vlasnik OPG-a (pitanje 4, odgovor c ili d), kako je završetak studija utjecao na razvoj Vaše karijere?*</a:t>
            </a:r>
            <a:br>
              <a:rPr lang="hr-HR" sz="3100" dirty="0"/>
            </a:br>
            <a:r>
              <a:rPr lang="hr-HR" sz="3100" dirty="0"/>
              <a:t>* </a:t>
            </a:r>
            <a:r>
              <a:rPr lang="hr-HR" sz="2000" b="1" dirty="0">
                <a:solidFill>
                  <a:srgbClr val="FF0000"/>
                </a:solidFill>
              </a:rPr>
              <a:t>na ovo pitanje su odgovorili svi ispitanici, uključujući i one nezaposlene!</a:t>
            </a:r>
            <a:br>
              <a:rPr lang="hr-HR" dirty="0"/>
            </a:br>
            <a:endParaRPr lang="hr-HR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28EA03B6-C83A-8592-2EA4-1FC0F095DE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6151712"/>
              </p:ext>
            </p:extLst>
          </p:nvPr>
        </p:nvGraphicFramePr>
        <p:xfrm>
          <a:off x="838200" y="1575456"/>
          <a:ext cx="10901516" cy="5132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42373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906996-65AB-C056-F3C8-2C920C499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800" dirty="0"/>
              <a:t>15. Ako ste za vrijeme studija bili u stalnom radnom odnosu ili bili član ili vlasnik OPG-a (pitanje 4, odgovor c ili d), kako je završetak studija utjecao na razvoj Vaše karijere?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D5D90A08-7285-6839-BEE8-EF31C4C326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989942"/>
              </p:ext>
            </p:extLst>
          </p:nvPr>
        </p:nvGraphicFramePr>
        <p:xfrm>
          <a:off x="589936" y="1986116"/>
          <a:ext cx="5181599" cy="4670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27CB6254-E96C-4218-6E42-18430800D4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130189"/>
              </p:ext>
            </p:extLst>
          </p:nvPr>
        </p:nvGraphicFramePr>
        <p:xfrm>
          <a:off x="6086168" y="1995948"/>
          <a:ext cx="6096000" cy="4581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39439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CEB280-3241-4A3F-AECA-AE4FF34C4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4" name="Tablica 4">
            <a:extLst>
              <a:ext uri="{FF2B5EF4-FFF2-40B4-BE49-F238E27FC236}">
                <a16:creationId xmlns:a16="http://schemas.microsoft.com/office/drawing/2014/main" id="{B433B161-54A8-40DD-B28A-AB0493C472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401983"/>
              </p:ext>
            </p:extLst>
          </p:nvPr>
        </p:nvGraphicFramePr>
        <p:xfrm>
          <a:off x="91440" y="110490"/>
          <a:ext cx="11917684" cy="6513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5002">
                  <a:extLst>
                    <a:ext uri="{9D8B030D-6E8A-4147-A177-3AD203B41FA5}">
                      <a16:colId xmlns:a16="http://schemas.microsoft.com/office/drawing/2014/main" val="2126665686"/>
                    </a:ext>
                  </a:extLst>
                </a:gridCol>
                <a:gridCol w="728763">
                  <a:extLst>
                    <a:ext uri="{9D8B030D-6E8A-4147-A177-3AD203B41FA5}">
                      <a16:colId xmlns:a16="http://schemas.microsoft.com/office/drawing/2014/main" val="1722839607"/>
                    </a:ext>
                  </a:extLst>
                </a:gridCol>
                <a:gridCol w="728763">
                  <a:extLst>
                    <a:ext uri="{9D8B030D-6E8A-4147-A177-3AD203B41FA5}">
                      <a16:colId xmlns:a16="http://schemas.microsoft.com/office/drawing/2014/main" val="357402986"/>
                    </a:ext>
                  </a:extLst>
                </a:gridCol>
                <a:gridCol w="728763">
                  <a:extLst>
                    <a:ext uri="{9D8B030D-6E8A-4147-A177-3AD203B41FA5}">
                      <a16:colId xmlns:a16="http://schemas.microsoft.com/office/drawing/2014/main" val="2932944418"/>
                    </a:ext>
                  </a:extLst>
                </a:gridCol>
                <a:gridCol w="728763">
                  <a:extLst>
                    <a:ext uri="{9D8B030D-6E8A-4147-A177-3AD203B41FA5}">
                      <a16:colId xmlns:a16="http://schemas.microsoft.com/office/drawing/2014/main" val="1719470249"/>
                    </a:ext>
                  </a:extLst>
                </a:gridCol>
                <a:gridCol w="728763">
                  <a:extLst>
                    <a:ext uri="{9D8B030D-6E8A-4147-A177-3AD203B41FA5}">
                      <a16:colId xmlns:a16="http://schemas.microsoft.com/office/drawing/2014/main" val="3116115276"/>
                    </a:ext>
                  </a:extLst>
                </a:gridCol>
                <a:gridCol w="728763">
                  <a:extLst>
                    <a:ext uri="{9D8B030D-6E8A-4147-A177-3AD203B41FA5}">
                      <a16:colId xmlns:a16="http://schemas.microsoft.com/office/drawing/2014/main" val="4033649793"/>
                    </a:ext>
                  </a:extLst>
                </a:gridCol>
                <a:gridCol w="728763">
                  <a:extLst>
                    <a:ext uri="{9D8B030D-6E8A-4147-A177-3AD203B41FA5}">
                      <a16:colId xmlns:a16="http://schemas.microsoft.com/office/drawing/2014/main" val="209086187"/>
                    </a:ext>
                  </a:extLst>
                </a:gridCol>
                <a:gridCol w="728763">
                  <a:extLst>
                    <a:ext uri="{9D8B030D-6E8A-4147-A177-3AD203B41FA5}">
                      <a16:colId xmlns:a16="http://schemas.microsoft.com/office/drawing/2014/main" val="3841026401"/>
                    </a:ext>
                  </a:extLst>
                </a:gridCol>
                <a:gridCol w="728763">
                  <a:extLst>
                    <a:ext uri="{9D8B030D-6E8A-4147-A177-3AD203B41FA5}">
                      <a16:colId xmlns:a16="http://schemas.microsoft.com/office/drawing/2014/main" val="2754657355"/>
                    </a:ext>
                  </a:extLst>
                </a:gridCol>
                <a:gridCol w="728763">
                  <a:extLst>
                    <a:ext uri="{9D8B030D-6E8A-4147-A177-3AD203B41FA5}">
                      <a16:colId xmlns:a16="http://schemas.microsoft.com/office/drawing/2014/main" val="1704736007"/>
                    </a:ext>
                  </a:extLst>
                </a:gridCol>
                <a:gridCol w="728763">
                  <a:extLst>
                    <a:ext uri="{9D8B030D-6E8A-4147-A177-3AD203B41FA5}">
                      <a16:colId xmlns:a16="http://schemas.microsoft.com/office/drawing/2014/main" val="2206288078"/>
                    </a:ext>
                  </a:extLst>
                </a:gridCol>
                <a:gridCol w="728763">
                  <a:extLst>
                    <a:ext uri="{9D8B030D-6E8A-4147-A177-3AD203B41FA5}">
                      <a16:colId xmlns:a16="http://schemas.microsoft.com/office/drawing/2014/main" val="1965497907"/>
                    </a:ext>
                  </a:extLst>
                </a:gridCol>
                <a:gridCol w="728763">
                  <a:extLst>
                    <a:ext uri="{9D8B030D-6E8A-4147-A177-3AD203B41FA5}">
                      <a16:colId xmlns:a16="http://schemas.microsoft.com/office/drawing/2014/main" val="3135675454"/>
                    </a:ext>
                  </a:extLst>
                </a:gridCol>
                <a:gridCol w="728763">
                  <a:extLst>
                    <a:ext uri="{9D8B030D-6E8A-4147-A177-3AD203B41FA5}">
                      <a16:colId xmlns:a16="http://schemas.microsoft.com/office/drawing/2014/main" val="2290040601"/>
                    </a:ext>
                  </a:extLst>
                </a:gridCol>
              </a:tblGrid>
              <a:tr h="519508">
                <a:tc gridSpan="15"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Ako ste za vrijeme studija bili u stalnom radnom odnosu ili bili član ili vlasnik OPG-a,  kako je završetak studija utjecao na razvoj Vaše karijere?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169678"/>
                  </a:ext>
                </a:extLst>
              </a:tr>
              <a:tr h="388965"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Studij/smjer</a:t>
                      </a: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</a:t>
                      </a:r>
                      <a:r>
                        <a:rPr lang="hr-H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Bilinogojstvo</a:t>
                      </a:r>
                      <a:endParaRPr lang="hr-H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</a:t>
                      </a:r>
                      <a:r>
                        <a:rPr lang="hr-H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Zootehnika</a:t>
                      </a:r>
                      <a:endParaRPr lang="hr-H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SPS Menadžment u poljoprivredi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hr-HR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Razlikovna godina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SDS OPE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SDS MUP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UKUPNO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463381"/>
                  </a:ext>
                </a:extLst>
              </a:tr>
              <a:tr h="535493"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Razvoj karijere: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od ukupnog broja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07363744"/>
                  </a:ext>
                </a:extLst>
              </a:tr>
              <a:tr h="455568">
                <a:tc>
                  <a:txBody>
                    <a:bodyPr/>
                    <a:lstStyle/>
                    <a:p>
                      <a:pPr algn="just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Ništa se nije promijenilo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04833022"/>
                  </a:ext>
                </a:extLst>
              </a:tr>
              <a:tr h="679357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Zaposlio/zaposlila sam se na boljem radnom mjestu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91725714"/>
                  </a:ext>
                </a:extLst>
              </a:tr>
              <a:tr h="679357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Dobio/dobila sam bolji položaj na poslu i veću plaću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74463569"/>
                  </a:ext>
                </a:extLst>
              </a:tr>
              <a:tr h="679357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Znanjem stečenim na VUK-u unaprijedio/la sam svoj OPG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50691218"/>
                  </a:ext>
                </a:extLst>
              </a:tr>
              <a:tr h="1798297">
                <a:tc>
                  <a:txBody>
                    <a:bodyPr/>
                    <a:lstStyle/>
                    <a:p>
                      <a:pPr algn="just" fontAlgn="ctr"/>
                      <a:r>
                        <a:rPr lang="hr-H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Većim brojem bodova za obrazovanje ostvario sam prednost na natječajima za sredstva potpore ili državno poljoprivredno zemljište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65831211"/>
                  </a:ext>
                </a:extLst>
              </a:tr>
              <a:tr h="388965">
                <a:tc>
                  <a:txBody>
                    <a:bodyPr/>
                    <a:lstStyle/>
                    <a:p>
                      <a:pPr algn="just" fontAlgn="ctr"/>
                      <a:r>
                        <a:rPr lang="hr-H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Ostalo (opišite)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84649608"/>
                  </a:ext>
                </a:extLst>
              </a:tr>
              <a:tr h="388965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UKUPNO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69156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569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CB024384-85AC-1A25-6EB7-C8992A5AC0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256607"/>
              </p:ext>
            </p:extLst>
          </p:nvPr>
        </p:nvGraphicFramePr>
        <p:xfrm>
          <a:off x="487017" y="407504"/>
          <a:ext cx="11549270" cy="637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20793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A9C88-C746-898F-4B05-221ABE197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5DAD46-5E2F-0E46-E13E-87B0FF9FE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sz="3100" dirty="0"/>
              <a:t>16. Smatrate li da ste tijekom studija bili dovoljno informirani o mogućnostima zaposlenja i tržištu rada?</a:t>
            </a:r>
            <a:br>
              <a:rPr lang="hr-HR" dirty="0"/>
            </a:br>
            <a:endParaRPr lang="hr-HR" dirty="0"/>
          </a:p>
        </p:txBody>
      </p:sp>
      <p:graphicFrame>
        <p:nvGraphicFramePr>
          <p:cNvPr id="6" name="Rezervirano mjesto sadržaja 5">
            <a:extLst>
              <a:ext uri="{FF2B5EF4-FFF2-40B4-BE49-F238E27FC236}">
                <a16:creationId xmlns:a16="http://schemas.microsoft.com/office/drawing/2014/main" id="{4FC03711-C081-EC4D-D7B4-DF914FC666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647436"/>
              </p:ext>
            </p:extLst>
          </p:nvPr>
        </p:nvGraphicFramePr>
        <p:xfrm>
          <a:off x="838200" y="1809549"/>
          <a:ext cx="5456722" cy="4367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kon 6">
            <a:extLst>
              <a:ext uri="{FF2B5EF4-FFF2-40B4-BE49-F238E27FC236}">
                <a16:creationId xmlns:a16="http://schemas.microsoft.com/office/drawing/2014/main" id="{A508728C-B30F-80A8-4B86-0082289BF1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985175"/>
              </p:ext>
            </p:extLst>
          </p:nvPr>
        </p:nvGraphicFramePr>
        <p:xfrm>
          <a:off x="6410632" y="1809549"/>
          <a:ext cx="5319251" cy="4367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4984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057FA4-67E6-111B-0AD2-E08E2487E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sz="3100" dirty="0"/>
              <a:t>16. Smatrate li da ste tijekom studija bili dovoljno informirani o mogućnostima zaposlenja i tržištu rada?</a:t>
            </a:r>
            <a:br>
              <a:rPr lang="hr-HR" dirty="0"/>
            </a:br>
            <a:endParaRPr lang="hr-HR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6A46691B-1DE7-0060-DBCC-ED64710A1A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19290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6990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6D6A8B-7112-27A9-9092-D9A2037BE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sz="3100" dirty="0"/>
              <a:t>17. Ako je Vaš odgovor na prethodno pitanje b) ili c), molimo predložite način boljeg informiranja o mogućnostima zapošljavanja i tržištu rada</a:t>
            </a:r>
            <a:br>
              <a:rPr lang="hr-HR" dirty="0"/>
            </a:br>
            <a:endParaRPr lang="hr-HR" dirty="0"/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CB9D1179-18D2-D587-2A01-9832F056E1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0112743"/>
              </p:ext>
            </p:extLst>
          </p:nvPr>
        </p:nvGraphicFramePr>
        <p:xfrm>
          <a:off x="530666" y="1951391"/>
          <a:ext cx="10904353" cy="1477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C36DB49C-CDE8-A715-B319-8CD0234B9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725391"/>
              </p:ext>
            </p:extLst>
          </p:nvPr>
        </p:nvGraphicFramePr>
        <p:xfrm>
          <a:off x="530665" y="4463533"/>
          <a:ext cx="10904353" cy="1539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61801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0E8EA-B6E2-167B-3989-D4B4A0384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5D4B6C-55A6-9022-3764-4F7841706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sz="3100" dirty="0"/>
              <a:t>17. Ako je Vaš odgovor na prethodno pitanje b) ili c), molimo predložite način boljeg informiranja o mogućnostima zapošljavanja i tržištu rada</a:t>
            </a:r>
            <a:br>
              <a:rPr lang="hr-HR" dirty="0"/>
            </a:br>
            <a:endParaRPr lang="hr-HR" dirty="0"/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0FAB17BE-BC32-AB2F-BC27-6433F98C4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3737913"/>
              </p:ext>
            </p:extLst>
          </p:nvPr>
        </p:nvGraphicFramePr>
        <p:xfrm>
          <a:off x="530666" y="1951391"/>
          <a:ext cx="10904353" cy="2207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795B487E-07EC-CEE6-F614-998A5FA99D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4258491"/>
              </p:ext>
            </p:extLst>
          </p:nvPr>
        </p:nvGraphicFramePr>
        <p:xfrm>
          <a:off x="530665" y="4463533"/>
          <a:ext cx="10904353" cy="1539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80868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FC5DCA-8D6B-E8FA-187C-737327800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dirty="0"/>
              <a:t>2. Koje godine ste završili zadnji stupanj obrazovanja koji ste stekli na VUK-u ? </a:t>
            </a:r>
          </a:p>
        </p:txBody>
      </p:sp>
      <p:graphicFrame>
        <p:nvGraphicFramePr>
          <p:cNvPr id="7" name="Rezervirano mjesto sadržaja 6">
            <a:extLst>
              <a:ext uri="{FF2B5EF4-FFF2-40B4-BE49-F238E27FC236}">
                <a16:creationId xmlns:a16="http://schemas.microsoft.com/office/drawing/2014/main" id="{9ED30226-CB87-B8DB-3769-44493070DF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8401847"/>
              </p:ext>
            </p:extLst>
          </p:nvPr>
        </p:nvGraphicFramePr>
        <p:xfrm>
          <a:off x="346509" y="1825625"/>
          <a:ext cx="11493066" cy="476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7675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33AABE-A667-36A8-2F45-5AD633851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18. </a:t>
            </a:r>
            <a:r>
              <a:rPr lang="hr-HR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Imate li potrebu za kratkim tečajevima kako bi se poboljšale Vaše kompetencije na radnom mjestu?</a:t>
            </a:r>
            <a:r>
              <a:rPr lang="hr-HR" dirty="0"/>
              <a:t> 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D5849C2A-3A54-709E-8A23-849582E330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244629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85353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D8EC4C-2DCD-8B8A-6B26-A2B9542F5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18. Imate li potrebu za kratkim tečajevima kako bi se poboljšale Vaše kompetencije na radnom  mjestu?</a:t>
            </a:r>
            <a:br>
              <a:rPr lang="hr-H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hr-HR" sz="20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84B3980D-6BC2-043E-6FD1-D4C1F080FE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4439091"/>
              </p:ext>
            </p:extLst>
          </p:nvPr>
        </p:nvGraphicFramePr>
        <p:xfrm>
          <a:off x="838200" y="1917289"/>
          <a:ext cx="5454445" cy="4296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348813C2-54C4-A3DA-47EA-BBDD0BE66A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7568742"/>
              </p:ext>
            </p:extLst>
          </p:nvPr>
        </p:nvGraphicFramePr>
        <p:xfrm>
          <a:off x="6449961" y="2005781"/>
          <a:ext cx="5270091" cy="4208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62706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56585E-7E4D-BBFC-974E-511E7923F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18.1. Imate li potrebu za kratkim tečajevima kako bi se poboljšale Vaše kompetencije na radnom mjestu?</a:t>
            </a:r>
            <a:endParaRPr lang="hr-HR" sz="3200" dirty="0"/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11A13F49-9EAA-7332-5BDB-28F3E29311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168253"/>
              </p:ext>
            </p:extLst>
          </p:nvPr>
        </p:nvGraphicFramePr>
        <p:xfrm>
          <a:off x="756808" y="2141611"/>
          <a:ext cx="10904353" cy="5380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64476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51B67-0488-C7BC-D380-7266AF540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3738DA-DDED-75CB-4E78-D05238A1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18.1. Imate li potrebu za kratkim tečajevima kako bi se poboljšale Vaše kompetencije na radnom mjestu?</a:t>
            </a:r>
            <a:endParaRPr lang="hr-HR" dirty="0"/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6A474142-FBE8-7A50-97C7-103FABB858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2560636"/>
              </p:ext>
            </p:extLst>
          </p:nvPr>
        </p:nvGraphicFramePr>
        <p:xfrm>
          <a:off x="449447" y="2064462"/>
          <a:ext cx="11447585" cy="3648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65759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C17E2-65FA-6D6E-B8B8-A2AF16AA7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8A3FDA-EF1A-5309-9914-9DCDF8CF9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18.1. Imate li potrebu za kratkim tečajevima kako bi se poboljšale Vaše kompetencije na radnom mjestu?</a:t>
            </a:r>
            <a:endParaRPr lang="hr-HR" dirty="0"/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C1FE29FD-F41C-DD1C-F45F-E589B2D85E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635325"/>
              </p:ext>
            </p:extLst>
          </p:nvPr>
        </p:nvGraphicFramePr>
        <p:xfrm>
          <a:off x="530666" y="1951391"/>
          <a:ext cx="10904353" cy="2001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D3B354B2-A385-E4C5-A4F9-00F6518920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632520"/>
              </p:ext>
            </p:extLst>
          </p:nvPr>
        </p:nvGraphicFramePr>
        <p:xfrm>
          <a:off x="372207" y="4113468"/>
          <a:ext cx="11447585" cy="2379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484066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2C3627-58C0-44A6-88D2-5076F2324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dirty="0"/>
              <a:t>19. Prema vašem mišljenju, koji je oblik prezentacije VUK najpodesniji za privlačenje novih studenata na VUK (</a:t>
            </a:r>
            <a:r>
              <a:rPr lang="hr-HR" sz="4000" dirty="0"/>
              <a:t>zaokružite</a:t>
            </a:r>
            <a:r>
              <a:rPr lang="hr-HR" sz="4400" dirty="0"/>
              <a:t> najviše 3 odgovora)?</a:t>
            </a:r>
            <a:endParaRPr lang="hr-HR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8185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617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F1B8AB-A047-22CE-97EF-C22E89CE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313"/>
            <a:ext cx="10515600" cy="1040888"/>
          </a:xfrm>
        </p:spPr>
        <p:txBody>
          <a:bodyPr/>
          <a:lstStyle/>
          <a:p>
            <a:pPr algn="ctr"/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20. Prema vašem mišljenju, što može utjecati na dobar </a:t>
            </a:r>
            <a:r>
              <a:rPr lang="hr-H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image</a:t>
            </a:r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VUK-a (zaokružite najviše 3 odgovora)?</a:t>
            </a:r>
            <a:r>
              <a:rPr lang="hr-HR" dirty="0"/>
              <a:t> 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6C6518E6-4981-9BF1-0855-D99F4E31A8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906638"/>
              </p:ext>
            </p:extLst>
          </p:nvPr>
        </p:nvGraphicFramePr>
        <p:xfrm>
          <a:off x="493131" y="1040889"/>
          <a:ext cx="11562735" cy="5638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27285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555311-92B1-46E8-962B-8C862BFD2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20. Prema vašem mišljenju, što može utjecati na dobar </a:t>
            </a:r>
            <a:r>
              <a:rPr lang="hr-HR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image</a:t>
            </a:r>
            <a:r>
              <a:rPr lang="hr-HR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VUK-a (zaokružite najviše 3 odgovora)?</a:t>
            </a:r>
            <a:r>
              <a:rPr lang="hr-HR" sz="3600" dirty="0"/>
              <a:t> 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FD49F526-71E3-4507-B502-0B9E78C394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705226"/>
              </p:ext>
            </p:extLst>
          </p:nvPr>
        </p:nvGraphicFramePr>
        <p:xfrm>
          <a:off x="342900" y="1825625"/>
          <a:ext cx="110109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84732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2F838B-258D-670A-D5B7-B19826CB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21. Na VUK je 2016. godine osnovan ALUMNI VUK. Podržavate li tu inicijativu ?</a:t>
            </a:r>
            <a:r>
              <a:rPr lang="hr-HR" dirty="0"/>
              <a:t> 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DCB40B2B-5278-95F5-B344-6D0CF8CAEB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7338926"/>
              </p:ext>
            </p:extLst>
          </p:nvPr>
        </p:nvGraphicFramePr>
        <p:xfrm>
          <a:off x="838200" y="1690688"/>
          <a:ext cx="5105400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1000A3DF-13C3-2638-E944-8E7B9B53D7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7028799"/>
              </p:ext>
            </p:extLst>
          </p:nvPr>
        </p:nvGraphicFramePr>
        <p:xfrm>
          <a:off x="6248402" y="1425102"/>
          <a:ext cx="4905981" cy="2825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kon 5">
            <a:extLst>
              <a:ext uri="{FF2B5EF4-FFF2-40B4-BE49-F238E27FC236}">
                <a16:creationId xmlns:a16="http://schemas.microsoft.com/office/drawing/2014/main" id="{BF2BF559-1722-E2B8-3978-60E431DC94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6927190"/>
              </p:ext>
            </p:extLst>
          </p:nvPr>
        </p:nvGraphicFramePr>
        <p:xfrm>
          <a:off x="6582383" y="4250986"/>
          <a:ext cx="4572000" cy="2553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508735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C0E5018B-CF50-981D-1EFE-2223A216FC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716889"/>
              </p:ext>
            </p:extLst>
          </p:nvPr>
        </p:nvGraphicFramePr>
        <p:xfrm>
          <a:off x="467139" y="1172817"/>
          <a:ext cx="11251096" cy="5396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Naslov 1">
            <a:extLst>
              <a:ext uri="{FF2B5EF4-FFF2-40B4-BE49-F238E27FC236}">
                <a16:creationId xmlns:a16="http://schemas.microsoft.com/office/drawing/2014/main" id="{2507135C-86B5-C5A3-AEB2-02510B4C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64" y="18255"/>
            <a:ext cx="10515600" cy="1325563"/>
          </a:xfrm>
        </p:spPr>
        <p:txBody>
          <a:bodyPr/>
          <a:lstStyle/>
          <a:p>
            <a:pPr algn="ctr"/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22. U čemu vidite svoj mogući doprinos u ALUMNI VUK?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76557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2CAE566-2CC9-D3BF-8C42-6EB2801D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pPr algn="ctr"/>
            <a:r>
              <a:rPr lang="pl-PL" sz="3200" b="0" i="0" u="none" strike="noStrike" dirty="0">
                <a:effectLst/>
              </a:rPr>
              <a:t>3.       U kojem statusu ste studirali?</a:t>
            </a:r>
            <a:r>
              <a:rPr lang="pl-PL" sz="3200" dirty="0"/>
              <a:t> </a:t>
            </a:r>
            <a:endParaRPr lang="hr-HR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EEFECBC4-A307-AE5B-76A2-C7ED38F47F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6469627"/>
              </p:ext>
            </p:extLst>
          </p:nvPr>
        </p:nvGraphicFramePr>
        <p:xfrm>
          <a:off x="841248" y="1987932"/>
          <a:ext cx="10506456" cy="453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F01DF76A-FCF9-BBBE-F7A4-FB1AE7F83D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0875696"/>
              </p:ext>
            </p:extLst>
          </p:nvPr>
        </p:nvGraphicFramePr>
        <p:xfrm>
          <a:off x="7024313" y="1614430"/>
          <a:ext cx="4436197" cy="2273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18904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2742CC-8D52-4E6D-B8B2-846A97E9E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23. U što bi se od predloženog htjeli uključiti radi što boljeg funkcioniranja ALUMNI VUK-a?</a:t>
            </a:r>
            <a:r>
              <a:rPr lang="hr-HR" sz="2800" dirty="0"/>
              <a:t> 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63203EAD-C612-483E-8187-F537625D47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6742623"/>
              </p:ext>
            </p:extLst>
          </p:nvPr>
        </p:nvGraphicFramePr>
        <p:xfrm>
          <a:off x="838200" y="1825625"/>
          <a:ext cx="10515600" cy="466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34682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CA9897-2B22-F32C-91DF-2B7ECCDFC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95"/>
            <a:ext cx="10515600" cy="1115805"/>
          </a:xfrm>
        </p:spPr>
        <p:txBody>
          <a:bodyPr>
            <a:normAutofit/>
          </a:bodyPr>
          <a:lstStyle/>
          <a:p>
            <a:pPr algn="ctr"/>
            <a:r>
              <a:rPr lang="hr-HR" sz="2400" dirty="0"/>
              <a:t>23. U što bi se od predloženog htjeli uključiti radi što boljeg funkcioniranja ALUMNI VUK-a? 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4E8BAE37-E65F-ED9C-3C11-F8F6DD6AEB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72790"/>
              </p:ext>
            </p:extLst>
          </p:nvPr>
        </p:nvGraphicFramePr>
        <p:xfrm>
          <a:off x="437322" y="1143000"/>
          <a:ext cx="11430000" cy="5687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80390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A2E66CCD-8261-6C91-9C47-FD3A26895B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4612993"/>
              </p:ext>
            </p:extLst>
          </p:nvPr>
        </p:nvGraphicFramePr>
        <p:xfrm>
          <a:off x="566530" y="1123122"/>
          <a:ext cx="10787270" cy="5716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Naslov 1">
            <a:extLst>
              <a:ext uri="{FF2B5EF4-FFF2-40B4-BE49-F238E27FC236}">
                <a16:creationId xmlns:a16="http://schemas.microsoft.com/office/drawing/2014/main" id="{77D0162E-5B8E-65CE-AE3A-75080CF10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23. U što bi se od predloženog htjeli uključiti radi što boljeg funkcioniranja ALUMNI VUK-a?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86680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2EBAB5-1BD3-4AC7-B78C-9DDC6CB37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ZAKLJUČCI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C918FF-0F3D-4366-A050-CDC769743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Anketu je ispunilo </a:t>
            </a:r>
            <a:r>
              <a:rPr lang="hr-H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42% 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(106) završenih studenata koji su studij završili u razdoblju od </a:t>
            </a:r>
            <a:r>
              <a:rPr lang="hr-H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1.1.2020. do 1.4.2024. 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(251)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Najveći odaziv: SPS Poljoprivreda smjer </a:t>
            </a:r>
            <a:r>
              <a:rPr lang="hr-HR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Bilinogojstvo</a:t>
            </a:r>
            <a:r>
              <a:rPr lang="hr-H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60,5%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Najmanji odaziv: SPS Poljoprivreda smjer </a:t>
            </a:r>
            <a:r>
              <a:rPr lang="hr-H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Menadžment u poljoprivredi, 22,2% 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smjer </a:t>
            </a:r>
            <a:r>
              <a:rPr lang="hr-HR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Zootehnika</a:t>
            </a:r>
            <a:r>
              <a:rPr lang="hr-H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31,3%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805936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A62077-C72B-4EC9-913C-201B1A193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ZAKLJUČCI – nastavak studija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155181B-18B1-4B58-BC45-39E32866F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Čak </a:t>
            </a:r>
            <a:r>
              <a:rPr lang="hr-H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57 % svih ispitanika nije nastavilo studij 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nakon završenog prijediplomskog studija, male razlike između smjerova (MUP 50%, </a:t>
            </a:r>
            <a:r>
              <a:rPr lang="hr-H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Bilinogojstvo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59%, </a:t>
            </a:r>
            <a:r>
              <a:rPr lang="hr-H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Zootehnika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60%)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onih koji nastavljaju studij, </a:t>
            </a:r>
            <a:r>
              <a:rPr lang="hr-H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većina (67%) nastavlja na VUK-u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Agronomski </a:t>
            </a:r>
            <a:r>
              <a:rPr lang="hr-H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Zgb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drugi izbor (24%), nekolicina na FAZOS-u (9%). Postoje razlike po smjerovima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988846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C581EE-2763-4281-940C-CDFD44308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ZAKLJUČCI – zaposlenje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68324DE-5617-4D77-82D7-30AC62906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prosjeku, 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10% svih ispitanika nije zaposleno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najviše  sa završenim 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SDS OEP (18%)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najmanje nezaposlenih sa završenim 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 MUP (6,25%)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Većina zaposlenih zaposlila se 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roku kraćem od 6 mjeseci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nakon završetka studija (67%), najbrže se zapošljavaju SPS Poljoprivreda, smjer </a:t>
            </a:r>
            <a:r>
              <a:rPr lang="hr-HR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Bilinogojstvo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(79% u roku 6 mjeseci)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SDS OEP (78% u roku 6 mjeseci).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prosjeku 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60% zaposlenih ispitanika radi u struci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najmanje sa SPS Poljoprivreda, 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smjer </a:t>
            </a:r>
            <a:r>
              <a:rPr lang="hr-HR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Bilinogojstvo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(56%),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najviše sa 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SDS MUP (69%)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SPS Poljoprivreda, smjer </a:t>
            </a:r>
            <a:r>
              <a:rPr lang="hr-HR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Zootehnika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(67%)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prosjeku, 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62% svih ispitanika smatra da im je posao primjeren razini obrazovanja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najmanje 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Zootehnika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(50%), najviše SPS MUP (77%)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prosjeku 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59% zaposlenih u potpunosti je zadovoljno poslom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a još 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25% je zadovoljno poslom, ali ne i plaćom.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Najviše nezadovoljnih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poslom i koji žele promijeniti posao su 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SPS </a:t>
            </a:r>
            <a:r>
              <a:rPr lang="hr-HR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Zootehnika</a:t>
            </a:r>
            <a:r>
              <a:rPr lang="hr-H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(33%) i SDS MUP (30%).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055463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E5994C-B51B-4738-9A97-56F5D2CA9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ZAKLJUČCI –zadovoljstvo stečenim znanjima i informiranost o mogućnosti zaposlenja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991C3DA-F6C1-4F14-B11C-5A2A04614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Većina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ispitanika (74%) smatra da su </a:t>
            </a:r>
            <a:r>
              <a:rPr lang="hr-H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znanja stečena na VUK-u bila dovoljna ili uglavnom dovoljna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(13%) za obavljanje poslova na radnom mjestu.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Svega </a:t>
            </a:r>
            <a:r>
              <a:rPr lang="hr-H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12% 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smatra da su znanja bila </a:t>
            </a:r>
            <a:r>
              <a:rPr lang="hr-H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nedovoljna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najviše </a:t>
            </a:r>
            <a:r>
              <a:rPr lang="hr-H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SDS OPE (20%) i SPS </a:t>
            </a:r>
            <a:r>
              <a:rPr lang="hr-HR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Zootehnika</a:t>
            </a:r>
            <a:r>
              <a:rPr lang="hr-H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(17%)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24% prvostupnika  i 37% magistara ima potrebu daljnjeg usavršavanja kroz tečajeve i sl. programe cjeloživotnog obrazovanja</a:t>
            </a:r>
            <a:endParaRPr lang="hr-HR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Oko 75% ispitanika smatra da je bilo dovoljno informirano o mogućnostima zaposlenja, a njih </a:t>
            </a:r>
            <a:r>
              <a:rPr lang="hr-H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25% da su bili informirani o mogućnostima zapošljavanja, ali ne dovoljno ili da nisu bili informirani</a:t>
            </a:r>
            <a:endParaRPr lang="hr-H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699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49C475-BF4D-46AD-9F27-878AAC35C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ZAKLJUČCI – mišljenje o promidžbi VUK-a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913890-C5B7-459C-BC25-96DDD63B3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Najpodesniji oblik prezentacije VUK za privlačenje novih studenata na VUK je: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Predstavljanje VUK-a u srednjim školama (23%),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preporuka prijatelja, suradnika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(18%),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Internet stranica VUK-a (17%),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dani otvorenih vrata na VUK-a (17%)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predstavljanje VUK-a na smotrama visokoškolskih ustanova (12%)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718138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49C475-BF4D-46AD-9F27-878AAC35C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ZAKLJUČCI – utjecaj na </a:t>
            </a:r>
            <a:r>
              <a:rPr lang="hr-HR" dirty="0" err="1"/>
              <a:t>image</a:t>
            </a:r>
            <a:r>
              <a:rPr lang="hr-HR" dirty="0"/>
              <a:t> VUK-a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913890-C5B7-459C-BC25-96DDD63B3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Što najviše utječe na dobar </a:t>
            </a:r>
            <a:r>
              <a:rPr lang="hr-H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VUK-a?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Ljubaznost profesora, nastavnika i cjelokupnog osoblja VUK-a, 21%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Isticanje tradicije i povijesnog značenja VUK-a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11%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Isticanje usmjerenosti VUK-a na budućnost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9%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Ugled Učilišta u akademskoj zajednici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9%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Isticanje uspješnih bivših studenata VUK-a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9%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894098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49C475-BF4D-46AD-9F27-878AAC35C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ZAKLJUČCI – ALUMNI VUK-a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913890-C5B7-459C-BC25-96DDD63B3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96% ispitanika podržava inicijativu osnivanja ALUMNI VUK-a</a:t>
            </a:r>
            <a:r>
              <a:rPr lang="hr-HR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97% prvostupnika i 93% magistara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čemu vidite svoj mogući doprinos u ALUMNI VUK?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povezivanje bivših studenata VUK-a, 21%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razmjena informacija, znanja i iskustva među članovima, 19%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promicanje ugleda i važnosti poljoprivredne struke, 16%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informiranje javnosti o djelovanju VUK i širenje svijesti o važnosti poljoprivrednog obrazovanja, 10%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pomoć članovima i mladim stručnjacima poljoprivrede pri zapošljavanju, 8%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7561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D5BF6-784B-8CE2-A5EA-1F5C3B0DF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3BA7A2-EBE2-4EA4-2E0F-53A8E5EA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pPr algn="ctr"/>
            <a:r>
              <a:rPr lang="pl-PL" sz="3200" b="0" i="0" u="none" strike="noStrike" dirty="0">
                <a:effectLst/>
              </a:rPr>
              <a:t>3.       U kojem statusu ste studirali?</a:t>
            </a:r>
            <a:r>
              <a:rPr lang="pl-PL" sz="3200" dirty="0"/>
              <a:t> </a:t>
            </a:r>
            <a:endParaRPr lang="hr-HR" sz="3200" dirty="0"/>
          </a:p>
        </p:txBody>
      </p:sp>
      <p:graphicFrame>
        <p:nvGraphicFramePr>
          <p:cNvPr id="6" name="Grafikon 5">
            <a:extLst>
              <a:ext uri="{FF2B5EF4-FFF2-40B4-BE49-F238E27FC236}">
                <a16:creationId xmlns:a16="http://schemas.microsoft.com/office/drawing/2014/main" id="{5B2A2244-073D-1896-32D0-01E3476DFC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0538671"/>
              </p:ext>
            </p:extLst>
          </p:nvPr>
        </p:nvGraphicFramePr>
        <p:xfrm>
          <a:off x="369520" y="1888406"/>
          <a:ext cx="5062559" cy="4327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kon 6">
            <a:extLst>
              <a:ext uri="{FF2B5EF4-FFF2-40B4-BE49-F238E27FC236}">
                <a16:creationId xmlns:a16="http://schemas.microsoft.com/office/drawing/2014/main" id="{C13C2AF9-D244-6C8C-A374-3BB07CBFC3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120973"/>
              </p:ext>
            </p:extLst>
          </p:nvPr>
        </p:nvGraphicFramePr>
        <p:xfrm>
          <a:off x="5658227" y="1974131"/>
          <a:ext cx="5592024" cy="4327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66969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0B0C73-EC74-42E6-970A-2C787427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ZAKLJUČCI – ALUMNI VUK-a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8B6B2A4-AA13-4F3E-8BF2-F0BB87E6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 što bi se od predloženog htjeli uključiti radi što boljeg funkcioniranja ALUMNI VUK-a?</a:t>
            </a:r>
          </a:p>
          <a:p>
            <a:pPr lvl="1">
              <a:spcAft>
                <a:spcPts val="600"/>
              </a:spcAft>
            </a:pPr>
            <a:r>
              <a:rPr lang="hr-H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organiziranje i realizacija različitih programa i projekata s područja poljoprivrede, 18%</a:t>
            </a:r>
          </a:p>
          <a:p>
            <a:pPr lvl="1">
              <a:spcAft>
                <a:spcPts val="600"/>
              </a:spcAft>
            </a:pPr>
            <a:r>
              <a:rPr lang="hr-H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sudjelovanje u aktivnostima obrazovanja studenata VUK (predavanja, terenska nastava, stručna praksa…), 18%</a:t>
            </a:r>
          </a:p>
          <a:p>
            <a:pPr lvl="1">
              <a:spcAft>
                <a:spcPts val="600"/>
              </a:spcAft>
            </a:pPr>
            <a:r>
              <a:rPr lang="hr-H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organiziranje znanstvenih i stručnih skupova (savjetovanja, predavanja, seminari...), 17%</a:t>
            </a:r>
          </a:p>
          <a:p>
            <a:pPr lvl="1">
              <a:spcAft>
                <a:spcPts val="600"/>
              </a:spcAft>
            </a:pPr>
            <a:r>
              <a:rPr lang="hr-H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promocija VUK</a:t>
            </a:r>
            <a:r>
              <a:rPr lang="hr-HR" sz="20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hr-H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13%</a:t>
            </a:r>
          </a:p>
          <a:p>
            <a:pPr lvl="1">
              <a:spcAft>
                <a:spcPts val="600"/>
              </a:spcAft>
            </a:pPr>
            <a:r>
              <a:rPr lang="hr-H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organiziranje različitih oblika druženja članova ALUMNI VUK (kulturna, sportska i drugi oblici druženja), 12%</a:t>
            </a:r>
          </a:p>
          <a:p>
            <a:endParaRPr lang="hr-HR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675238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067266-6382-93EA-0530-84DE5BCB1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3200" dirty="0"/>
              <a:t>4.       Jeste li za vrijeme studija radili?	</a:t>
            </a:r>
            <a:br>
              <a:rPr lang="hr-HR" dirty="0"/>
            </a:br>
            <a:endParaRPr lang="hr-HR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BCF486DF-9875-7827-7EBE-B196C2DE8E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2250174"/>
              </p:ext>
            </p:extLst>
          </p:nvPr>
        </p:nvGraphicFramePr>
        <p:xfrm>
          <a:off x="217283" y="2223977"/>
          <a:ext cx="11588436" cy="452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8EA98158-370E-5858-2EA2-384ECC14B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0936859"/>
              </p:ext>
            </p:extLst>
          </p:nvPr>
        </p:nvGraphicFramePr>
        <p:xfrm>
          <a:off x="4367719" y="1459149"/>
          <a:ext cx="7438001" cy="2762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2809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AC985-A1C9-6B26-CAE2-A755CECE7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2AE43A-4B8F-0E88-89B4-579262BF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3200" dirty="0"/>
              <a:t>4.       Jeste li za vrijeme studija radili?	</a:t>
            </a:r>
            <a:br>
              <a:rPr lang="hr-HR" dirty="0"/>
            </a:br>
            <a:endParaRPr lang="hr-HR" dirty="0"/>
          </a:p>
        </p:txBody>
      </p:sp>
      <p:graphicFrame>
        <p:nvGraphicFramePr>
          <p:cNvPr id="7" name="Rezervirano mjesto sadržaja 6">
            <a:extLst>
              <a:ext uri="{FF2B5EF4-FFF2-40B4-BE49-F238E27FC236}">
                <a16:creationId xmlns:a16="http://schemas.microsoft.com/office/drawing/2014/main" id="{1BF48918-C4E1-CEE5-69C2-D22361BD9A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9234786"/>
              </p:ext>
            </p:extLst>
          </p:nvPr>
        </p:nvGraphicFramePr>
        <p:xfrm>
          <a:off x="677944" y="2026763"/>
          <a:ext cx="5257800" cy="4093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ikon 7">
            <a:extLst>
              <a:ext uri="{FF2B5EF4-FFF2-40B4-BE49-F238E27FC236}">
                <a16:creationId xmlns:a16="http://schemas.microsoft.com/office/drawing/2014/main" id="{2425682E-FFB7-E815-3F65-126EEC00BF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3303318"/>
              </p:ext>
            </p:extLst>
          </p:nvPr>
        </p:nvGraphicFramePr>
        <p:xfrm>
          <a:off x="6096000" y="2083323"/>
          <a:ext cx="5593973" cy="4093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42773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42625</TotalTime>
  <Words>4556</Words>
  <Application>Microsoft Office PowerPoint</Application>
  <PresentationFormat>Široki zaslon</PresentationFormat>
  <Paragraphs>1152</Paragraphs>
  <Slides>70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70</vt:i4>
      </vt:variant>
    </vt:vector>
  </HeadingPairs>
  <TitlesOfParts>
    <vt:vector size="75" baseType="lpstr">
      <vt:lpstr>Arial</vt:lpstr>
      <vt:lpstr>Calibri</vt:lpstr>
      <vt:lpstr>Calibri Light</vt:lpstr>
      <vt:lpstr>Times New Roman</vt:lpstr>
      <vt:lpstr>Tema sustava Office</vt:lpstr>
      <vt:lpstr>Izvješće o rezultatima ankete  o zapošljavanju i stavovima ALUMNI Veleučilišta u Križevcima </vt:lpstr>
      <vt:lpstr>PowerPoint prezentacija</vt:lpstr>
      <vt:lpstr>1.       Na VUK-u ste završili (zaokružite zadnji stupanj obrazovanja koji ste stekli na VUK-u):</vt:lpstr>
      <vt:lpstr>Udio odgovora u odnosu na broj diplomiranih u razdoblju 1.1.2020. do 1.4.2024. </vt:lpstr>
      <vt:lpstr>2. Koje godine ste završili zadnji stupanj obrazovanja koji ste stekli na VUK-u ? </vt:lpstr>
      <vt:lpstr>3.       U kojem statusu ste studirali? </vt:lpstr>
      <vt:lpstr>3.       U kojem statusu ste studirali? </vt:lpstr>
      <vt:lpstr>4.       Jeste li za vrijeme studija radili?  </vt:lpstr>
      <vt:lpstr>4.       Jeste li za vrijeme studija radili?  </vt:lpstr>
      <vt:lpstr>5.       Nakon prijediplomskog studija na VUK-u nastavio sam studij na (molim zaokružite): </vt:lpstr>
      <vt:lpstr>PowerPoint prezentacija</vt:lpstr>
      <vt:lpstr>PowerPoint prezentacija</vt:lpstr>
      <vt:lpstr>6. Jeste li zaposleni? </vt:lpstr>
      <vt:lpstr>PowerPoint prezentacija</vt:lpstr>
      <vt:lpstr>PowerPoint prezentacija</vt:lpstr>
      <vt:lpstr>7. Nakon što ste završili studij/diplomirali, koliko mjeseci/godina ste čekali na zaposlenje? </vt:lpstr>
      <vt:lpstr>7. Nakon što ste završili studij/diplomirali, koliko mjeseci/godina ste čekali na zaposlenje? </vt:lpstr>
      <vt:lpstr>PowerPoint prezentacija</vt:lpstr>
      <vt:lpstr>PowerPoint prezentacija</vt:lpstr>
      <vt:lpstr>8. Radite li u struci?  </vt:lpstr>
      <vt:lpstr>8. Radite li u struci?  </vt:lpstr>
      <vt:lpstr>PowerPoint prezentacija</vt:lpstr>
      <vt:lpstr>9. Je li posao koji radite primjeren razini Vašeg obrazovanja?  </vt:lpstr>
      <vt:lpstr>9. Je li posao koji radite primjeren razini Vašeg obrazovanja?  </vt:lpstr>
      <vt:lpstr>PowerPoint prezentacija</vt:lpstr>
      <vt:lpstr>11. Naziv radnog mjesta SPS Poljoprivreda, smjer Bilinogojstvo </vt:lpstr>
      <vt:lpstr>11. Naziv radnog mjesta SPS Poljoprivreda, smjer Zootehnika</vt:lpstr>
      <vt:lpstr>11. Naziv radnog mjesta SPS Poljoprivreda, smjer Menadžment u poljoprivredi</vt:lpstr>
      <vt:lpstr>11. Naziv radnog mjesta SDS Poljoprivreda, smjer OEP</vt:lpstr>
      <vt:lpstr>11. Naziv radnog mjesta SDS Menadžment u poljoprivredi</vt:lpstr>
      <vt:lpstr>12. Jeste li zadovoljni poslom koji radite?  </vt:lpstr>
      <vt:lpstr>PowerPoint prezentacija</vt:lpstr>
      <vt:lpstr>12. Jeste li zadovoljni poslom koji radite?  </vt:lpstr>
      <vt:lpstr>PowerPoint prezentacija</vt:lpstr>
      <vt:lpstr>13. Jesu li Vam bila dovoljna znanja i vještine dobivene školovanjem na VUK-u za obavljanje poslova na radnom mjestu:  </vt:lpstr>
      <vt:lpstr>PowerPoint prezentacija</vt:lpstr>
      <vt:lpstr>13. Jesu li Vam bila dovoljna znanja i vještine dobivene školovanjem na VUK-u za obavljanje poslova na radnom mjestu?  </vt:lpstr>
      <vt:lpstr>13. Jesu li Vam bila dovoljna znanja i vještine dobivene školovanjem na VUK-u za obavljanje poslova na radnom mjestu?  </vt:lpstr>
      <vt:lpstr>14.      Ukoliko ste na prethodno pitanje odgovorili „b) uglavnom Da“ ili „c) ne“, molimo Vas da navedete koja znanja ili vještine su Vam nakon studija na VUK-u bile nedovoljne? </vt:lpstr>
      <vt:lpstr>14.      Ukoliko ste na prethodno pitanje odgovorili „b) uglavnom Da“ ili „c) ne“, molimo Vas da navedete koja znanja ili vještine su Vam nakon studija na VUK-u bile nedovoljne? </vt:lpstr>
      <vt:lpstr>14.      Ukoliko ste na prethodno pitanje odgovorili „b) uglavnom Da“ ili „c) ne“, molimo Vas da navedete koja znanja ili vještine su Vam nakon studija na VUK-u bile nedovoljne? </vt:lpstr>
      <vt:lpstr>15. Ako ste za vrijeme studija bili u stalnom radnom odnosu ili bili član ili vlasnik OPG-a (pitanje 4, odgovor c ili d), kako je završetak studija utjecao na razvoj Vaše karijere?* * na ovo pitanje su odgovorili svi ispitanici, uključujući i one nezaposlene! </vt:lpstr>
      <vt:lpstr>15. Ako ste za vrijeme studija bili u stalnom radnom odnosu ili bili član ili vlasnik OPG-a (pitanje 4, odgovor c ili d), kako je završetak studija utjecao na razvoj Vaše karijere?</vt:lpstr>
      <vt:lpstr>PowerPoint prezentacija</vt:lpstr>
      <vt:lpstr>PowerPoint prezentacija</vt:lpstr>
      <vt:lpstr>16. Smatrate li da ste tijekom studija bili dovoljno informirani o mogućnostima zaposlenja i tržištu rada? </vt:lpstr>
      <vt:lpstr>16. Smatrate li da ste tijekom studija bili dovoljno informirani o mogućnostima zaposlenja i tržištu rada? </vt:lpstr>
      <vt:lpstr>17. Ako je Vaš odgovor na prethodno pitanje b) ili c), molimo predložite način boljeg informiranja o mogućnostima zapošljavanja i tržištu rada </vt:lpstr>
      <vt:lpstr>17. Ako je Vaš odgovor na prethodno pitanje b) ili c), molimo predložite način boljeg informiranja o mogućnostima zapošljavanja i tržištu rada </vt:lpstr>
      <vt:lpstr>18.  Imate li potrebu za kratkim tečajevima kako bi se poboljšale Vaše kompetencije na radnom mjestu? </vt:lpstr>
      <vt:lpstr>18. Imate li potrebu za kratkim tečajevima kako bi se poboljšale Vaše kompetencije na radnom  mjestu? </vt:lpstr>
      <vt:lpstr>18.1. Imate li potrebu za kratkim tečajevima kako bi se poboljšale Vaše kompetencije na radnom mjestu?</vt:lpstr>
      <vt:lpstr>18.1. Imate li potrebu za kratkim tečajevima kako bi se poboljšale Vaše kompetencije na radnom mjestu?</vt:lpstr>
      <vt:lpstr>18.1. Imate li potrebu za kratkim tečajevima kako bi se poboljšale Vaše kompetencije na radnom mjestu?</vt:lpstr>
      <vt:lpstr>19. Prema vašem mišljenju, koji je oblik prezentacije VUK najpodesniji za privlačenje novih studenata na VUK (zaokružite najviše 3 odgovora)?</vt:lpstr>
      <vt:lpstr>20. Prema vašem mišljenju, što može utjecati na dobar image VUK-a (zaokružite najviše 3 odgovora)? </vt:lpstr>
      <vt:lpstr>20. Prema vašem mišljenju, što može utjecati na dobar image VUK-a (zaokružite najviše 3 odgovora)? </vt:lpstr>
      <vt:lpstr>21. Na VUK je 2016. godine osnovan ALUMNI VUK. Podržavate li tu inicijativu ? </vt:lpstr>
      <vt:lpstr>22. U čemu vidite svoj mogući doprinos u ALUMNI VUK?</vt:lpstr>
      <vt:lpstr>23. U što bi se od predloženog htjeli uključiti radi što boljeg funkcioniranja ALUMNI VUK-a? </vt:lpstr>
      <vt:lpstr>23. U što bi se od predloženog htjeli uključiti radi što boljeg funkcioniranja ALUMNI VUK-a? </vt:lpstr>
      <vt:lpstr>23. U što bi se od predloženog htjeli uključiti radi što boljeg funkcioniranja ALUMNI VUK-a? </vt:lpstr>
      <vt:lpstr>ZAKLJUČCI</vt:lpstr>
      <vt:lpstr>ZAKLJUČCI – nastavak studija</vt:lpstr>
      <vt:lpstr>ZAKLJUČCI – zaposlenje</vt:lpstr>
      <vt:lpstr>ZAKLJUČCI –zadovoljstvo stečenim znanjima i informiranost o mogućnosti zaposlenja</vt:lpstr>
      <vt:lpstr>ZAKLJUČCI – mišljenje o promidžbi VUK-a</vt:lpstr>
      <vt:lpstr>ZAKLJUČCI – utjecaj na image VUK-a</vt:lpstr>
      <vt:lpstr>ZAKLJUČCI – ALUMNI VUK-a</vt:lpstr>
      <vt:lpstr>ZAKLJUČCI – ALUMNI VUK-a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Zadovoljstvo studenata podrškom i radom stručnih službi u ak. god. 2023./24</dc:title>
  <dc:creator>Marijana Ivanek-Martinčić</dc:creator>
  <cp:lastModifiedBy>Marijana Ivanek-Martinčić</cp:lastModifiedBy>
  <cp:revision>130</cp:revision>
  <dcterms:created xsi:type="dcterms:W3CDTF">2024-11-12T19:05:01Z</dcterms:created>
  <dcterms:modified xsi:type="dcterms:W3CDTF">2025-02-25T21:44:45Z</dcterms:modified>
</cp:coreProperties>
</file>