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14D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88918-E02D-4EFF-9AEB-4E7C1A229B19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06245-E1BC-4B84-AED8-26C2BB522C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053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E91DEB8-325E-C7EC-223C-3B6D134425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7CDE05F-BA32-5E5E-F1F4-AE68BDC38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5D8D3A-9791-322D-84F0-53F1177C8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5C30C2F-895D-7F0B-D959-26BD958D2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0D85BEA-80D9-C025-48A8-10316B84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E0A29C5-17D5-E91C-D958-98DBA4A1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0017509-6947-716E-C2E9-6D59268D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41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34F478-BE5E-EFBE-B96E-EA7A2CD0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EF104EA-BD37-CA24-5213-740335511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ABC405-FBCE-1BF2-4348-8A255ACC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3BD01D7-2D4B-7274-A6E8-ECEF9818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617A55-7E55-5540-63B8-17F34EF4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222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491F153-EFC0-FEF0-A65F-A1941BC96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8B55AFD-E117-02E0-E43D-41F6884C5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BFB5AA3-F5E3-0BCE-D9A6-83875184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8F0FC78-CA2D-D982-ABB5-684C6A767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DC3BB4-AE42-8962-D828-8367D49A3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7512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C291D3BC-BE10-4CC5-7835-61A8C134F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r-HR" sz="2400">
              <a:latin typeface="Times New Roman" panose="02020603050405020304" pitchFamily="18" charset="0"/>
            </a:endParaRP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8159CC2F-6EE8-722D-A1E4-80AB5800DB8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36034" y="488950"/>
            <a:ext cx="1124796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r-HR" sz="2400">
              <a:latin typeface="Times New Roman" panose="02020603050405020304" pitchFamily="18" charset="0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869014C5-9C0D-9A69-0124-EC6ACC955CC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r-HR" sz="180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47CEC8-3E10-A334-DB11-148714638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033A57F-4D2E-FA86-BDA2-A5393886A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02A2EAD-E3A9-C4C8-7A21-7C6B92F7F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EC3C2-1066-4B20-B4DC-6652F3E134D8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4129573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6FE5CD-780F-25C9-B732-C9934F5896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06BE3-F7B5-BD7E-1443-5BAEE9A671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A255A4-A01F-2E1F-6CC2-AE9143E93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82E4B-85F9-4E9E-BEFA-C966FF07A6D5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106281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540099-A866-918F-6487-2391B9DA1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41460E-D342-DC0C-17F8-933E6542E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6B4D9-D2C1-8C38-5F79-33AD6B2E2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EED2-85C3-49ED-8777-B2CFE1B80030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89800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083F31-1D7E-45B0-D27D-2C0C14147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26C1F1-2024-48E0-9A02-7860244B0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40DB7-CDEC-B8C9-2AF5-AD5C1C82C7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8DC41-F65F-432C-885B-57FECFFB7346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906148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06EA5C-35B5-A7DB-D30B-CE442C6C3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C6F6A0-AC90-226C-D413-9A1F4F8AFB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F63DDB-2B5B-1A6A-4661-5F5B4F01B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A77C2-E31C-4DD8-A9D3-B61058294800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467742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7B4640-7DDA-DE06-7BEC-69A39AEA43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42C72E-0786-E687-0AE2-BF677E1D5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34E65D-D0C4-8AAC-0CF7-AE13B6B68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71B7-BD77-4CCC-B83D-68C3397F3860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941892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3775DF-A97D-4D82-58B8-DEEF15FFD7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283C76-C3D1-CE39-92F2-6A9BB3CB5A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25AEA3-EDCE-5EA5-9EC6-4B4A293005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AF11-E069-46C9-82FC-C9D005828530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100293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D4C31-B4C9-2379-5713-58C05539A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4628F1-3269-37F2-1897-97F4B380F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BEEABF-B758-A717-770D-72DA2527C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A0BAD-816E-4B8F-BFCD-F850EA775349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95779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48F5F6-20CA-D572-16FE-04A8B1F5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72034F-3299-E28B-E994-72EF6602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B9A7944-3650-C2ED-ACB9-54B674E9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B26ECE6-953D-378F-6BCF-22047207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FACF63C-BF9B-6951-246C-8870EDF3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3085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C932BF-18E7-B73F-B7E6-3A765F0CE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0F27CF-23AD-47DC-7555-4C2B733F8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1E8033-8E08-3DC3-EC1F-B2F844598C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95C1C-1862-46AC-97E5-21E49E6CF5A4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793915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E76B3D-43C7-0F49-D100-AD4392539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D9CCA-8A8C-BB96-27C1-018300C567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78A335-CCCE-A5FD-4D17-8F8A41D7E7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05D81-FE85-4910-AAB5-353F337C3673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845531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2200" y="533400"/>
            <a:ext cx="2565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533400"/>
            <a:ext cx="74930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3CE80-F319-2DC2-8502-A08C20A35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478242-C19B-BF8C-F162-0E1B8DAC05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C35888-43AF-EE33-79AC-A2FD542194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38D63-69EF-4BC8-AC8C-BFB2DF977E16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89996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E29ED1-926C-0B1D-DD47-6DDE0D5D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E3A05FD-5A4F-4055-887C-3A1CE0452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923732-58F6-9492-7D9E-3A976384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861079E-56E8-ADED-8759-20131BF00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89861CD-4DEF-E456-4CA5-E4F6988B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11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5D93B4-2BB3-DC27-3D1E-553B394A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0CF45F-0A26-56C7-AD5A-57C3CF6AB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8978180-043B-1225-5433-B4558B558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3DC2D5F-7C0D-4A31-5F9A-60888DD3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9C5D5C2-B666-7F7C-80F2-7A54DBFE2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D5BBF0E-E37D-81B7-DBFD-02EC4ED7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568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C89B22-8218-2915-AD25-08EA2C68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383C83C-8451-D936-F32E-A399C6C01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C48F0D9-82DB-05B6-C1A9-C047A964A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1647D39-5978-6611-7F7C-843D15FBD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D9833513-0CDC-283E-24DC-B155E3D3D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2D7ECB5-97D0-D57D-2E9E-39B19A3B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96271DD-F046-D429-DD66-C5462B62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7D8B4D9-81AE-DEAC-5A88-9DE016C7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364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AC7633-FE2F-398F-80DC-5BE64930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ED397F0-EF2D-514D-BF30-5E451DD0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3D02C3F-EC45-03EC-3521-AF058347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965668B-FFFC-92D0-95CB-E77CE7E2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006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3EF7E8E-BA76-F7C3-9E6B-7AAF7B30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ECC2036-BC5C-974D-616E-A8668F4C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C5CD63C-56C8-D06D-E3AC-B6189DA4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605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A8B2C4-D66D-0CFA-E6E8-41B2B730C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60688F-4E1F-9DC6-C0E2-511553B7F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B7080A6-0D88-D209-7094-3481A8A29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E009EBE-FFFD-77CD-C10D-713BAEEC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13EB7FB-E9AD-9BA2-6A8D-003C63373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6E7B813-29E0-BD0B-EB61-6262ABCE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678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B7CAA8-FC91-B941-1BE3-F49EFF39B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18A9731-18CC-E057-E535-E9B5B79418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11FBFE1-C5D6-5BFB-A337-F39056918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67BE531-E112-19A4-5562-DF9B481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AA4AA6F-B215-E99D-563D-EA6EB12C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F0BC4B7-0E5E-BEA4-4CCE-0D19E0BD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128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F62C57D-2E95-E1F2-9129-96BB3D69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231CE65-4BD1-DBD1-1983-7BB10383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0FC873D-DFA0-60A4-98A7-8D63DF7D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82B1A-B3DD-45A7-BB7D-BE6F482F8076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7DC5092-80FA-740A-C0E6-32D9DE837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6FC019E-3FA8-8145-5C04-8822537DD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946A-DB5B-48D7-8965-6019E41A9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360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F565BA-63F1-C3B4-8E44-589AA2648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7AAD34-41CD-752D-8F6B-23823641F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/>
              <a:t>Click to edit Master text styles</a:t>
            </a:r>
          </a:p>
          <a:p>
            <a:pPr lvl="1"/>
            <a:r>
              <a:rPr lang="en-GB" altLang="sr-Latn-RS"/>
              <a:t>Second level</a:t>
            </a:r>
          </a:p>
          <a:p>
            <a:pPr lvl="2"/>
            <a:r>
              <a:rPr lang="en-GB" altLang="sr-Latn-RS"/>
              <a:t>Third level</a:t>
            </a:r>
          </a:p>
          <a:p>
            <a:pPr lvl="3"/>
            <a:r>
              <a:rPr lang="en-GB" altLang="sr-Latn-RS"/>
              <a:t>Fourth level</a:t>
            </a:r>
          </a:p>
          <a:p>
            <a:pPr lvl="4"/>
            <a:r>
              <a:rPr lang="en-GB" altLang="sr-Latn-RS"/>
              <a:t>Fifth level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2355016-B665-40F1-3E2F-F166547ADB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6E0DFEB-AFBD-7FE9-943D-77AC333920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6E7CD6D-E50E-2766-1712-693E22CABC9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565CFC77-7C62-4793-9838-ED8741D94B8D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D532B3BC-3ABB-BD54-FEC4-490A6407FE82}"/>
              </a:ext>
            </a:extLst>
          </p:cNvPr>
          <p:cNvGrpSpPr>
            <a:grpSpLocks/>
          </p:cNvGrpSpPr>
          <p:nvPr/>
        </p:nvGrpSpPr>
        <p:grpSpPr bwMode="auto">
          <a:xfrm>
            <a:off x="224368" y="228600"/>
            <a:ext cx="11764433" cy="6096000"/>
            <a:chOff x="106" y="144"/>
            <a:chExt cx="5558" cy="3840"/>
          </a:xfrm>
        </p:grpSpPr>
        <p:sp>
          <p:nvSpPr>
            <p:cNvPr id="1032" name="AutoShape 8">
              <a:extLst>
                <a:ext uri="{FF2B5EF4-FFF2-40B4-BE49-F238E27FC236}">
                  <a16:creationId xmlns:a16="http://schemas.microsoft.com/office/drawing/2014/main" id="{AB228D59-D3B9-D3F8-BAFA-9DD3875D6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hr-HR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9BBA9221-0B0E-E35C-1991-7803EEAA4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 sz="1800"/>
            </a:p>
          </p:txBody>
        </p:sp>
      </p:grpSp>
    </p:spTree>
    <p:extLst>
      <p:ext uri="{BB962C8B-B14F-4D97-AF65-F5344CB8AC3E}">
        <p14:creationId xmlns:p14="http://schemas.microsoft.com/office/powerpoint/2010/main" val="218296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koren@vguk.h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gajdic@vguk.h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guk.hr/multimedia/2ea7705f88be71d18873b3ccb1884adf74e4c0d7bef4e32a72efb3e1126d4770d364ff85156015614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vguk.hr/upload/Statut_i_pravilnici/2024_2025/Pravilnik_o_zavrsnoj_strucnoj_praksi/Pravilnik_o_zavrsnoj_strucnoj_praksi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guk.hr/hr/463/Od+prijave+do+obrane+prak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vguk.hr/upload/Statut_i_pravilnici/2024_2025/Pravilnik_o_zavrsnoj_strucnoj_praksi/Prilog_4_-_Izvjesce_sa_zavrsne_strucne_prakse.doc" TargetMode="External"/><Relationship Id="rId5" Type="http://schemas.openxmlformats.org/officeDocument/2006/relationships/hyperlink" Target="https://www.vguk.hr/upload/Statut_i_pravilnici/2024_2025/Pravilnik_o_zavrsnoj_strucnoj_praksi/Prilog_2_-_Ocjena_zavrsne_strucne_prakse.docx" TargetMode="External"/><Relationship Id="rId4" Type="http://schemas.openxmlformats.org/officeDocument/2006/relationships/hyperlink" Target="https://www.vguk.hr/upload/Statut_i_pravilnici/2024_2025/Pravilnik_o_zavrsnoj_strucnoj_praksi/Prilog_1_-_Uputnica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dmarencic.VGUK\Downloads\559faf573aba15dbc8c0cbacfb2bce15b707e9987ad9b0e2eda3dd7021c82c31f8d17f56169926036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vguk.hr/hr/group/77/ZAVR%C5%A0NA+STRU%C4%8CNA+DIPLOMSKA+PRAK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5E58C3-E905-BC8C-402C-CA04F96F37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031846"/>
            <a:ext cx="10363200" cy="2474752"/>
          </a:xfrm>
        </p:spPr>
        <p:txBody>
          <a:bodyPr/>
          <a:lstStyle/>
          <a:p>
            <a:pPr eaLnBrk="1" hangingPunct="1"/>
            <a:r>
              <a:rPr lang="hr-HR" altLang="sr-Latn-RS" i="0" dirty="0"/>
              <a:t>VELEUČILIŠTE U KRIŽEVCIMA</a:t>
            </a:r>
            <a:br>
              <a:rPr lang="hr-HR" altLang="sr-Latn-RS" i="0" dirty="0"/>
            </a:br>
            <a:r>
              <a:rPr lang="hr-HR" altLang="sr-Latn-RS" i="0" dirty="0"/>
              <a:t>(VUK)</a:t>
            </a:r>
            <a:br>
              <a:rPr lang="hr-HR" altLang="sr-Latn-RS" i="0" dirty="0"/>
            </a:br>
            <a:r>
              <a:rPr lang="hr-HR" altLang="sr-Latn-RS" i="0" dirty="0"/>
              <a:t>STRUČNI DIPLOMSKI STUDIJ  </a:t>
            </a:r>
            <a:br>
              <a:rPr lang="hr-HR" altLang="sr-Latn-RS" i="0" dirty="0">
                <a:latin typeface="Baskerville Old Face" panose="02020602080505020303" pitchFamily="18" charset="0"/>
              </a:rPr>
            </a:br>
            <a:endParaRPr lang="en-GB" altLang="sr-Latn-RS" dirty="0"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D03E469-3B93-91AB-6E26-AD12EF90960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89200" y="3709726"/>
            <a:ext cx="7213600" cy="1734729"/>
          </a:xfrm>
        </p:spPr>
        <p:txBody>
          <a:bodyPr/>
          <a:lstStyle/>
          <a:p>
            <a:pPr eaLnBrk="1" hangingPunct="1"/>
            <a:r>
              <a:rPr lang="hr-HR" altLang="sr-Latn-RS" sz="2900" dirty="0">
                <a:latin typeface="+mj-lt"/>
              </a:rPr>
              <a:t>STRUČNA PRAKSA </a:t>
            </a:r>
          </a:p>
          <a:p>
            <a:pPr eaLnBrk="1" hangingPunct="1"/>
            <a:r>
              <a:rPr lang="hr-HR" altLang="sr-Latn-RS" sz="2900" dirty="0">
                <a:latin typeface="+mj-lt"/>
              </a:rPr>
              <a:t>IV SEMESTRA</a:t>
            </a:r>
            <a:endParaRPr lang="en-GB" altLang="sr-Latn-RS" sz="2900" dirty="0">
              <a:latin typeface="+mj-lt"/>
            </a:endParaRP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8E145623-AC94-A214-E8B8-004317F77FCA}"/>
              </a:ext>
            </a:extLst>
          </p:cNvPr>
          <p:cNvSpPr/>
          <p:nvPr/>
        </p:nvSpPr>
        <p:spPr>
          <a:xfrm>
            <a:off x="4187031" y="6185105"/>
            <a:ext cx="3817938" cy="5048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hr-HR" altLang="sr-Latn-R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Dr. sc. Dejan Marenčić, prof. </a:t>
            </a:r>
            <a:r>
              <a:rPr lang="hr-HR" altLang="sr-Latn-RS" sz="1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struč</a:t>
            </a:r>
            <a:r>
              <a:rPr lang="hr-HR" altLang="sr-Latn-R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altLang="sr-Latn-RS" sz="1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</a:t>
            </a:r>
            <a:r>
              <a:rPr lang="hr-HR" altLang="sr-Latn-RS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E15C8C9-E146-5CF8-D3AC-2A721FB19CEB}"/>
              </a:ext>
            </a:extLst>
          </p:cNvPr>
          <p:cNvSpPr txBox="1">
            <a:spLocks noChangeArrowheads="1"/>
          </p:cNvSpPr>
          <p:nvPr/>
        </p:nvSpPr>
        <p:spPr>
          <a:xfrm>
            <a:off x="854279" y="1676793"/>
            <a:ext cx="2400649" cy="566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hr-HR" altLang="sr-Latn-R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en-GB" altLang="sr-Latn-R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Naslov 1">
            <a:extLst>
              <a:ext uri="{FF2B5EF4-FFF2-40B4-BE49-F238E27FC236}">
                <a16:creationId xmlns:a16="http://schemas.microsoft.com/office/drawing/2014/main" id="{66609D6B-D24B-83F3-E897-A0AEBE8A3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918" y="1212794"/>
            <a:ext cx="10486238" cy="10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Sva pitanja: VODITELJI PRAKSE</a:t>
            </a:r>
            <a:br>
              <a:rPr kumimoji="0" lang="hr-HR" altLang="sr-Latn-R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</a:br>
            <a:r>
              <a:rPr kumimoji="0" lang="hr-HR" altLang="sr-Latn-R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                     po studijima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05399252-40D5-04C0-B470-BF4D2EBA1B7F}"/>
              </a:ext>
            </a:extLst>
          </p:cNvPr>
          <p:cNvSpPr txBox="1"/>
          <p:nvPr/>
        </p:nvSpPr>
        <p:spPr>
          <a:xfrm>
            <a:off x="395626" y="2520108"/>
            <a:ext cx="17753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OEP: 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6233435B-9E17-74BC-D1C9-3AD667F3BF04}"/>
              </a:ext>
            </a:extLst>
          </p:cNvPr>
          <p:cNvSpPr txBox="1"/>
          <p:nvPr/>
        </p:nvSpPr>
        <p:spPr>
          <a:xfrm>
            <a:off x="1577129" y="3126926"/>
            <a:ext cx="89497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dr. sc. Dejan Marenčić, prof. </a:t>
            </a:r>
            <a:r>
              <a:rPr lang="hr-HR" altLang="sr-Latn-R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struč</a:t>
            </a:r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r-HR" altLang="sr-Latn-R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</a:t>
            </a:r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1A3DB0C0-A8B7-BC0F-6AB5-D919E09671C3}"/>
              </a:ext>
            </a:extLst>
          </p:cNvPr>
          <p:cNvSpPr txBox="1"/>
          <p:nvPr/>
        </p:nvSpPr>
        <p:spPr>
          <a:xfrm>
            <a:off x="3464650" y="3675148"/>
            <a:ext cx="55136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sr-Latn-R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dmarencic@vguk.hr</a:t>
            </a:r>
            <a:endParaRPr lang="hr-HR" altLang="sr-Latn-R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D8D7F287-91EE-AA42-3C74-F23616B41A4F}"/>
              </a:ext>
            </a:extLst>
          </p:cNvPr>
          <p:cNvSpPr txBox="1"/>
          <p:nvPr/>
        </p:nvSpPr>
        <p:spPr>
          <a:xfrm>
            <a:off x="395625" y="5080571"/>
            <a:ext cx="17753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MUP: </a:t>
            </a:r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BCC3578A-88D7-321B-ACB0-F43E3962B0AE}"/>
              </a:ext>
            </a:extLst>
          </p:cNvPr>
          <p:cNvSpPr txBox="1"/>
          <p:nvPr/>
        </p:nvSpPr>
        <p:spPr>
          <a:xfrm>
            <a:off x="2368169" y="5427984"/>
            <a:ext cx="73676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Dušanka Gajdić, </a:t>
            </a:r>
            <a:r>
              <a:rPr lang="hr-HR" altLang="sr-Latn-R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univ.spec.oec</a:t>
            </a:r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C902D752-FF1A-831B-E578-496B9A704DD8}"/>
              </a:ext>
            </a:extLst>
          </p:cNvPr>
          <p:cNvSpPr txBox="1"/>
          <p:nvPr/>
        </p:nvSpPr>
        <p:spPr>
          <a:xfrm>
            <a:off x="3813845" y="6013162"/>
            <a:ext cx="45643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sr-Latn-R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dgajdic@vguk.hr</a:t>
            </a:r>
            <a:endParaRPr lang="hr-HR" altLang="sr-Latn-R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8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73907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5F620BEB-C7FF-CD9A-F7BB-7E09D13594C6}"/>
              </a:ext>
            </a:extLst>
          </p:cNvPr>
          <p:cNvSpPr txBox="1"/>
          <p:nvPr/>
        </p:nvSpPr>
        <p:spPr>
          <a:xfrm>
            <a:off x="303402" y="1333745"/>
            <a:ext cx="115851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sastavni je dio nastavnog procesa na stručnim diplomskim studijima VUK-a</a:t>
            </a:r>
          </a:p>
        </p:txBody>
      </p:sp>
      <p:sp>
        <p:nvSpPr>
          <p:cNvPr id="26" name="TekstniOkvir 25">
            <a:extLst>
              <a:ext uri="{FF2B5EF4-FFF2-40B4-BE49-F238E27FC236}">
                <a16:creationId xmlns:a16="http://schemas.microsoft.com/office/drawing/2014/main" id="{E2D7C7CA-7C92-1D9C-5CC8-8652CED46BE1}"/>
              </a:ext>
            </a:extLst>
          </p:cNvPr>
          <p:cNvSpPr txBox="1"/>
          <p:nvPr/>
        </p:nvSpPr>
        <p:spPr>
          <a:xfrm>
            <a:off x="395626" y="4205277"/>
            <a:ext cx="1178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sr-Latn-R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stručnoj diplomskoj praksi studenata stručnih diplomskih studija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kstniOkvir 27">
            <a:extLst>
              <a:ext uri="{FF2B5EF4-FFF2-40B4-BE49-F238E27FC236}">
                <a16:creationId xmlns:a16="http://schemas.microsoft.com/office/drawing/2014/main" id="{90B7CCA9-BA20-896D-389B-96E4497F2C2C}"/>
              </a:ext>
            </a:extLst>
          </p:cNvPr>
          <p:cNvSpPr txBox="1"/>
          <p:nvPr/>
        </p:nvSpPr>
        <p:spPr>
          <a:xfrm>
            <a:off x="5034326" y="4959877"/>
            <a:ext cx="21233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Vidi poveznicu:</a:t>
            </a:r>
            <a:endParaRPr lang="hr-H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kstniOkvir 29">
            <a:hlinkClick r:id="rId3"/>
            <a:extLst>
              <a:ext uri="{FF2B5EF4-FFF2-40B4-BE49-F238E27FC236}">
                <a16:creationId xmlns:a16="http://schemas.microsoft.com/office/drawing/2014/main" id="{BAFF2E06-5961-85D5-A91A-735E7F545DE0}"/>
              </a:ext>
            </a:extLst>
          </p:cNvPr>
          <p:cNvSpPr txBox="1"/>
          <p:nvPr/>
        </p:nvSpPr>
        <p:spPr>
          <a:xfrm>
            <a:off x="71874" y="5510003"/>
            <a:ext cx="12048250" cy="99824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 temelju članku 59 (vguk.hr)</a:t>
            </a:r>
            <a:endParaRPr lang="hr-HR" altLang="sr-Latn-R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ijagram toka: Izmjenična obrada 1">
            <a:hlinkClick r:id="rId3"/>
            <a:extLst>
              <a:ext uri="{FF2B5EF4-FFF2-40B4-BE49-F238E27FC236}">
                <a16:creationId xmlns:a16="http://schemas.microsoft.com/office/drawing/2014/main" id="{78A53DC5-3F75-EF86-8DB2-B30243846072}"/>
              </a:ext>
            </a:extLst>
          </p:cNvPr>
          <p:cNvSpPr/>
          <p:nvPr/>
        </p:nvSpPr>
        <p:spPr>
          <a:xfrm>
            <a:off x="3464650" y="3004036"/>
            <a:ext cx="4823670" cy="612648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altLang="sr-Latn-R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PRAVILNIK</a:t>
            </a:r>
            <a:endParaRPr lang="hr-H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346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51AE5C-392A-55DC-6919-C7345926001B}"/>
              </a:ext>
            </a:extLst>
          </p:cNvPr>
          <p:cNvSpPr txBox="1">
            <a:spLocks noChangeArrowheads="1"/>
          </p:cNvSpPr>
          <p:nvPr/>
        </p:nvSpPr>
        <p:spPr>
          <a:xfrm>
            <a:off x="2074178" y="1416821"/>
            <a:ext cx="7696200" cy="831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7200" b="1" dirty="0">
                <a:solidFill>
                  <a:srgbClr val="FFFF00"/>
                </a:solidFill>
                <a:latin typeface="Arial Black" panose="020B0A04020102020204" pitchFamily="34" charset="0"/>
              </a:rPr>
              <a:t>IV</a:t>
            </a:r>
            <a:r>
              <a:rPr lang="hr-HR" altLang="sr-Latn-RS" sz="6600" b="1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r>
              <a:rPr lang="hr-HR" altLang="sr-Latn-RS" sz="4000" b="1" dirty="0">
                <a:solidFill>
                  <a:srgbClr val="FFFF00"/>
                </a:solidFill>
                <a:latin typeface="Arial Black" panose="020B0A04020102020204" pitchFamily="34" charset="0"/>
              </a:rPr>
              <a:t>SEMESTAR</a:t>
            </a:r>
            <a:endParaRPr lang="hr-HR" altLang="sr-Latn-RS" sz="40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84A37932-942B-B67C-A0D3-4B0759B24D7B}"/>
              </a:ext>
            </a:extLst>
          </p:cNvPr>
          <p:cNvSpPr txBox="1"/>
          <p:nvPr/>
        </p:nvSpPr>
        <p:spPr>
          <a:xfrm>
            <a:off x="1182843" y="2312611"/>
            <a:ext cx="101926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hr-HR" altLang="sr-Latn-R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Koliko je dugo student na praksi?</a:t>
            </a:r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82DE5B80-4886-55DC-F8AA-3E6582304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178" y="3381498"/>
            <a:ext cx="8043643" cy="180250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220 sati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2902D6F4-3E2E-EC6F-50FC-41EE4E2C0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044" y="5327495"/>
            <a:ext cx="4790114" cy="144290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ECTS BODA</a:t>
            </a:r>
          </a:p>
        </p:txBody>
      </p:sp>
    </p:spTree>
    <p:extLst>
      <p:ext uri="{BB962C8B-B14F-4D97-AF65-F5344CB8AC3E}">
        <p14:creationId xmlns:p14="http://schemas.microsoft.com/office/powerpoint/2010/main" val="308218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3BE79536-F710-2541-AF22-9A1E99D40A8E}"/>
              </a:ext>
            </a:extLst>
          </p:cNvPr>
          <p:cNvSpPr txBox="1"/>
          <p:nvPr/>
        </p:nvSpPr>
        <p:spPr>
          <a:xfrm>
            <a:off x="889233" y="1102149"/>
            <a:ext cx="112496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hr-HR" altLang="sr-Latn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 kojem je periodu student na praksi?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39F16887-21C1-510A-9EEF-E2F82B736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245" y="2034264"/>
            <a:ext cx="7432646" cy="16319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glow" dir="t"/>
          </a:scene3d>
          <a:sp3d prstMaterial="plastic"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hr-HR" altLang="sr-Latn-R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koji je testirao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semestar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F1514BD-2024-A4BF-75D7-B24CDFFF0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568" y="3873190"/>
            <a:ext cx="10385570" cy="19581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</a:pPr>
            <a:r>
              <a:rPr lang="hr-HR" altLang="sr-Latn-R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Iznimno ranije***: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-"/>
            </a:pPr>
            <a:r>
              <a:rPr lang="hr-HR" altLang="sr-Latn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provođenje istraživanja vezanih uz vegetacijsku godinu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-"/>
            </a:pPr>
            <a:r>
              <a:rPr lang="hr-HR" altLang="sr-Latn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studijski boravak u inozemstvu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-"/>
            </a:pPr>
            <a:r>
              <a:rPr lang="hr-HR" altLang="sr-Latn-R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organizacijske mogućnosti prihvata studenata od strane gospodarskih objekata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CE6992FC-820C-7038-AD54-57C9EC38C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6117" y="6122214"/>
            <a:ext cx="6954473" cy="5568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***uz osobni zahtjev Povjerenstvu za nastavna pitanja</a:t>
            </a:r>
          </a:p>
        </p:txBody>
      </p:sp>
    </p:spTree>
    <p:extLst>
      <p:ext uri="{BB962C8B-B14F-4D97-AF65-F5344CB8AC3E}">
        <p14:creationId xmlns:p14="http://schemas.microsoft.com/office/powerpoint/2010/main" val="105873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19B6C7B-1A5E-8896-2233-101A502F752B}"/>
              </a:ext>
            </a:extLst>
          </p:cNvPr>
          <p:cNvSpPr txBox="1">
            <a:spLocks noChangeArrowheads="1"/>
          </p:cNvSpPr>
          <p:nvPr/>
        </p:nvSpPr>
        <p:spPr>
          <a:xfrm>
            <a:off x="1132513" y="1261891"/>
            <a:ext cx="10385571" cy="76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Gdje možete obavljati praksu?</a:t>
            </a:r>
            <a:endParaRPr lang="en-GB" altLang="sr-Latn-R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5">
            <a:extLst>
              <a:ext uri="{FF2B5EF4-FFF2-40B4-BE49-F238E27FC236}">
                <a16:creationId xmlns:a16="http://schemas.microsoft.com/office/drawing/2014/main" id="{3BE5B56F-18F5-FD79-7414-A7EB59A35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599" y="3540886"/>
            <a:ext cx="7432646" cy="145968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glow" dir="t"/>
          </a:scene3d>
          <a:sp3d prstMaterial="plastic"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hr-HR" altLang="sr-Latn-R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HRVATSKOJ</a:t>
            </a:r>
          </a:p>
        </p:txBody>
      </p:sp>
      <p:sp>
        <p:nvSpPr>
          <p:cNvPr id="4" name="Oval 5">
            <a:extLst>
              <a:ext uri="{FF2B5EF4-FFF2-40B4-BE49-F238E27FC236}">
                <a16:creationId xmlns:a16="http://schemas.microsoft.com/office/drawing/2014/main" id="{9A924D38-B9F9-82A8-6096-BB0ED3441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377" y="5244124"/>
            <a:ext cx="7533313" cy="145968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glow" dir="t"/>
          </a:scene3d>
          <a:sp3d prstMaterial="plastic"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hr-HR" altLang="sr-Latn-R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INOZEMSTVU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F5890CF7-E748-3563-7E3E-364EC149DBEB}"/>
              </a:ext>
            </a:extLst>
          </p:cNvPr>
          <p:cNvSpPr txBox="1"/>
          <p:nvPr/>
        </p:nvSpPr>
        <p:spPr>
          <a:xfrm>
            <a:off x="285226" y="2552030"/>
            <a:ext cx="117110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r-HR" altLang="sr-Latn-R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PRAVILNIK</a:t>
            </a:r>
            <a:r>
              <a:rPr lang="hr-HR" altLang="sr-Latn-R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stručnoj diplomskoj praksi, </a:t>
            </a:r>
            <a:r>
              <a:rPr lang="hr-HR" altLang="sr-Latn-R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ČLANAK 6.</a:t>
            </a:r>
          </a:p>
        </p:txBody>
      </p:sp>
    </p:spTree>
    <p:extLst>
      <p:ext uri="{BB962C8B-B14F-4D97-AF65-F5344CB8AC3E}">
        <p14:creationId xmlns:p14="http://schemas.microsoft.com/office/powerpoint/2010/main" val="2164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FF08D08A-4CE4-C272-EFD5-20B09B9A6AB8}"/>
              </a:ext>
            </a:extLst>
          </p:cNvPr>
          <p:cNvSpPr txBox="1"/>
          <p:nvPr/>
        </p:nvSpPr>
        <p:spPr>
          <a:xfrm>
            <a:off x="19362" y="1107347"/>
            <a:ext cx="34452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altLang="sr-Latn-R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ORGANIZACIJSKA </a:t>
            </a:r>
          </a:p>
          <a:p>
            <a:pPr algn="ctr"/>
            <a:r>
              <a:rPr lang="hr-HR" altLang="sr-Latn-R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SHEMA:</a:t>
            </a:r>
            <a:endParaRPr lang="hr-H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507200F-AE5D-7440-EC8F-618492B69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206" y="1402796"/>
            <a:ext cx="5922627" cy="138442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2000" algn="ctr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hr-HR" altLang="sr-Latn-RS" sz="2800" b="1" dirty="0">
                <a:solidFill>
                  <a:srgbClr val="FFFF00"/>
                </a:solidFill>
              </a:rPr>
              <a:t>PROČELNICA</a:t>
            </a:r>
          </a:p>
          <a:p>
            <a:pPr algn="ctr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hr-HR" altLang="sr-Latn-RS" sz="2000" dirty="0">
                <a:solidFill>
                  <a:schemeClr val="bg1"/>
                </a:solidFill>
              </a:rPr>
              <a:t>stručnog diplomskog studija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800" dirty="0">
              <a:solidFill>
                <a:schemeClr val="bg1"/>
              </a:solidFill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5704FBBC-43CC-2EE9-B9AF-4ABB4C5EB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7668" y="3437389"/>
            <a:ext cx="7541702" cy="138442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800" b="1" dirty="0">
                <a:solidFill>
                  <a:srgbClr val="FFFF00"/>
                </a:solidFill>
              </a:rPr>
              <a:t>VODITELJ STRUČNE PRAKSE</a:t>
            </a:r>
          </a:p>
          <a:p>
            <a:pPr algn="ctr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hr-HR" altLang="sr-Latn-RS" sz="2000" dirty="0">
                <a:solidFill>
                  <a:schemeClr val="bg1"/>
                </a:solidFill>
              </a:rPr>
              <a:t>stručnog diplomskog studija</a:t>
            </a: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F02DCA1F-36AA-107C-CE64-A389F92EF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7" y="5348022"/>
            <a:ext cx="3527425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hr-HR" altLang="sr-Latn-RS" sz="2400" b="1" dirty="0">
                <a:solidFill>
                  <a:srgbClr val="FFFF00"/>
                </a:solidFill>
              </a:rPr>
              <a:t>MENTOR I.</a:t>
            </a:r>
            <a:r>
              <a:rPr lang="hr-HR" altLang="sr-Latn-RS" sz="1800" dirty="0"/>
              <a:t>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r-HR" altLang="sr-Latn-RS" sz="1800" dirty="0">
                <a:solidFill>
                  <a:schemeClr val="bg1"/>
                </a:solidFill>
              </a:rPr>
              <a:t>iz VUK-a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800" dirty="0"/>
          </a:p>
        </p:txBody>
      </p:sp>
      <p:sp>
        <p:nvSpPr>
          <p:cNvPr id="10" name="Oval 7">
            <a:extLst>
              <a:ext uri="{FF2B5EF4-FFF2-40B4-BE49-F238E27FC236}">
                <a16:creationId xmlns:a16="http://schemas.microsoft.com/office/drawing/2014/main" id="{EC6BC01E-4CB1-D969-88B7-715934DD8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757" y="5360606"/>
            <a:ext cx="3959225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hr-HR" altLang="sr-Latn-RS" sz="2400" b="1" dirty="0">
                <a:solidFill>
                  <a:srgbClr val="FFFF00"/>
                </a:solidFill>
              </a:rPr>
              <a:t>MENTOR II.</a:t>
            </a:r>
            <a:r>
              <a:rPr lang="hr-HR" altLang="sr-Latn-RS" sz="1800" dirty="0">
                <a:solidFill>
                  <a:srgbClr val="FFFF00"/>
                </a:solidFill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>
                <a:solidFill>
                  <a:schemeClr val="bg1"/>
                </a:solidFill>
              </a:rPr>
              <a:t>u gospodarskom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>
                <a:solidFill>
                  <a:schemeClr val="bg1"/>
                </a:solidFill>
              </a:rPr>
              <a:t>subjektu ili ustanovi</a:t>
            </a:r>
          </a:p>
        </p:txBody>
      </p:sp>
      <p:cxnSp>
        <p:nvCxnSpPr>
          <p:cNvPr id="16" name="Ravni poveznik sa strelicom 15">
            <a:extLst>
              <a:ext uri="{FF2B5EF4-FFF2-40B4-BE49-F238E27FC236}">
                <a16:creationId xmlns:a16="http://schemas.microsoft.com/office/drawing/2014/main" id="{9727E127-67DD-F029-C5E1-507D3E7B964D}"/>
              </a:ext>
            </a:extLst>
          </p:cNvPr>
          <p:cNvCxnSpPr>
            <a:cxnSpLocks/>
          </p:cNvCxnSpPr>
          <p:nvPr/>
        </p:nvCxnSpPr>
        <p:spPr>
          <a:xfrm flipH="1">
            <a:off x="6308519" y="2797055"/>
            <a:ext cx="1" cy="65016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vni poveznik sa strelicom 23">
            <a:extLst>
              <a:ext uri="{FF2B5EF4-FFF2-40B4-BE49-F238E27FC236}">
                <a16:creationId xmlns:a16="http://schemas.microsoft.com/office/drawing/2014/main" id="{D617E9CE-683B-155F-5D0F-2BFFB47A1268}"/>
              </a:ext>
            </a:extLst>
          </p:cNvPr>
          <p:cNvCxnSpPr>
            <a:cxnSpLocks/>
          </p:cNvCxnSpPr>
          <p:nvPr/>
        </p:nvCxnSpPr>
        <p:spPr>
          <a:xfrm flipH="1">
            <a:off x="3435154" y="4821816"/>
            <a:ext cx="2542860" cy="92883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vni poveznik sa strelicom 26">
            <a:extLst>
              <a:ext uri="{FF2B5EF4-FFF2-40B4-BE49-F238E27FC236}">
                <a16:creationId xmlns:a16="http://schemas.microsoft.com/office/drawing/2014/main" id="{9BB3E3EB-C5BF-DDD9-433A-FE4DA8B701C7}"/>
              </a:ext>
            </a:extLst>
          </p:cNvPr>
          <p:cNvCxnSpPr>
            <a:cxnSpLocks/>
          </p:cNvCxnSpPr>
          <p:nvPr/>
        </p:nvCxnSpPr>
        <p:spPr>
          <a:xfrm>
            <a:off x="5978014" y="4821816"/>
            <a:ext cx="2517056" cy="83173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91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E15C8C9-E146-5CF8-D3AC-2A721FB19CEB}"/>
              </a:ext>
            </a:extLst>
          </p:cNvPr>
          <p:cNvSpPr txBox="1">
            <a:spLocks noChangeArrowheads="1"/>
          </p:cNvSpPr>
          <p:nvPr/>
        </p:nvSpPr>
        <p:spPr>
          <a:xfrm>
            <a:off x="854279" y="1676793"/>
            <a:ext cx="2400649" cy="566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hr-HR" altLang="sr-Latn-R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sr-Latn-R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DB72529-F289-ADE7-9DC3-77870DB243EC}"/>
              </a:ext>
            </a:extLst>
          </p:cNvPr>
          <p:cNvSpPr txBox="1"/>
          <p:nvPr/>
        </p:nvSpPr>
        <p:spPr>
          <a:xfrm>
            <a:off x="3254928" y="1563255"/>
            <a:ext cx="55702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NAPOMENA: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F326CB2-2349-E0EF-BD50-0366BC15DE20}"/>
              </a:ext>
            </a:extLst>
          </p:cNvPr>
          <p:cNvSpPr txBox="1"/>
          <p:nvPr/>
        </p:nvSpPr>
        <p:spPr>
          <a:xfrm>
            <a:off x="412458" y="3140748"/>
            <a:ext cx="113670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Mentor  u gospodarskom subjektu ili ustanovi : </a:t>
            </a:r>
            <a:endParaRPr lang="hr-H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id="{08F68789-1955-2DFB-E4B1-33C0F53BEC92}"/>
              </a:ext>
            </a:extLst>
          </p:cNvPr>
          <p:cNvSpPr txBox="1"/>
          <p:nvPr/>
        </p:nvSpPr>
        <p:spPr>
          <a:xfrm>
            <a:off x="114647" y="5287537"/>
            <a:ext cx="119627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mora po stupnju obrazovanja biti više razine od studenta </a:t>
            </a:r>
            <a:endParaRPr lang="hr-H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15B80AAC-12DE-9728-F135-21ED68B3D326}"/>
              </a:ext>
            </a:extLst>
          </p:cNvPr>
          <p:cNvSpPr txBox="1"/>
          <p:nvPr/>
        </p:nvSpPr>
        <p:spPr>
          <a:xfrm>
            <a:off x="848685" y="5947813"/>
            <a:ext cx="10930855" cy="560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200000"/>
              </a:lnSpc>
            </a:pPr>
            <a:r>
              <a:rPr lang="hr-HR" altLang="sr-Latn-R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(završeni petogodišnji studij ili po starom dipl. ing.), svakako iz područja poljoprivrede ili sl. </a:t>
            </a:r>
          </a:p>
        </p:txBody>
      </p:sp>
    </p:spTree>
    <p:extLst>
      <p:ext uri="{BB962C8B-B14F-4D97-AF65-F5344CB8AC3E}">
        <p14:creationId xmlns:p14="http://schemas.microsoft.com/office/powerpoint/2010/main" val="188906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E15C8C9-E146-5CF8-D3AC-2A721FB19CEB}"/>
              </a:ext>
            </a:extLst>
          </p:cNvPr>
          <p:cNvSpPr txBox="1">
            <a:spLocks noChangeArrowheads="1"/>
          </p:cNvSpPr>
          <p:nvPr/>
        </p:nvSpPr>
        <p:spPr>
          <a:xfrm>
            <a:off x="854279" y="1676793"/>
            <a:ext cx="2400649" cy="566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hr-HR" altLang="sr-Latn-R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en-GB" altLang="sr-Latn-R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A99AF0E9-FDFA-509D-63AA-07FFF30D1299}"/>
              </a:ext>
            </a:extLst>
          </p:cNvPr>
          <p:cNvSpPr txBox="1"/>
          <p:nvPr/>
        </p:nvSpPr>
        <p:spPr>
          <a:xfrm>
            <a:off x="259358" y="1228717"/>
            <a:ext cx="24006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PROCEDURA:</a:t>
            </a:r>
            <a:endParaRPr lang="hr-H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815497-2522-8CB7-CFC6-073A5A65427D}"/>
              </a:ext>
            </a:extLst>
          </p:cNvPr>
          <p:cNvSpPr/>
          <p:nvPr/>
        </p:nvSpPr>
        <p:spPr>
          <a:xfrm>
            <a:off x="3624042" y="1258582"/>
            <a:ext cx="4404222" cy="431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800" dirty="0">
                <a:solidFill>
                  <a:schemeClr val="tx1"/>
                </a:solidFill>
              </a:rPr>
              <a:t>1. DOKUMENTI ZA PODIĆI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6C97EC-427D-0E8B-CCDC-564D06D3F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97" y="2360334"/>
            <a:ext cx="3237352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defRPr/>
            </a:pPr>
            <a:endParaRPr lang="hr-HR" altLang="sr-Latn-RS" dirty="0"/>
          </a:p>
          <a:p>
            <a:pPr marL="0" indent="0" algn="ctr">
              <a:defRPr/>
            </a:pPr>
            <a:r>
              <a:rPr lang="hr-HR" altLang="sr-Latn-RS" dirty="0"/>
              <a:t>kod voditelja prakse:</a:t>
            </a:r>
          </a:p>
          <a:p>
            <a:pPr marL="0" indent="0" algn="ctr">
              <a:defRPr/>
            </a:pPr>
            <a:r>
              <a:rPr lang="hr-HR" altLang="sr-Latn-RS" sz="2000" dirty="0"/>
              <a:t>-</a:t>
            </a:r>
            <a:r>
              <a:rPr lang="hr-HR" altLang="sr-Latn-RS" sz="2000" b="1" dirty="0"/>
              <a:t> UPUTNICA</a:t>
            </a:r>
            <a:r>
              <a:rPr lang="hr-HR" altLang="sr-Latn-RS" dirty="0"/>
              <a:t> za praksu</a:t>
            </a:r>
          </a:p>
          <a:p>
            <a:pPr marL="0" indent="0" algn="ctr">
              <a:defRPr/>
            </a:pPr>
            <a:r>
              <a:rPr lang="hr-HR" altLang="sr-Latn-RS" dirty="0"/>
              <a:t>- Obrazac </a:t>
            </a:r>
            <a:r>
              <a:rPr lang="hr-HR" altLang="sr-Latn-RS" b="1" dirty="0"/>
              <a:t>OCJENA PRAKSE</a:t>
            </a:r>
          </a:p>
          <a:p>
            <a:pPr algn="ctr">
              <a:defRPr/>
            </a:pPr>
            <a:endParaRPr lang="hr-HR" altLang="sr-Latn-RS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4B24B21-F9AA-0F2A-3E01-5418D98D41D5}"/>
              </a:ext>
            </a:extLst>
          </p:cNvPr>
          <p:cNvSpPr/>
          <p:nvPr/>
        </p:nvSpPr>
        <p:spPr>
          <a:xfrm>
            <a:off x="9444708" y="2504796"/>
            <a:ext cx="2016125" cy="6477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altLang="sr-Latn-RS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hr-HR" altLang="sr-Latn-R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tajništvu</a:t>
            </a:r>
          </a:p>
          <a:p>
            <a:pPr algn="ctr">
              <a:defRPr/>
            </a:pPr>
            <a:r>
              <a:rPr lang="hr-HR" altLang="sr-Latn-R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UGOVOR </a:t>
            </a:r>
          </a:p>
          <a:p>
            <a:pPr algn="ctr">
              <a:buFontTx/>
              <a:buAutoNum type="arabicPeriod"/>
              <a:defRPr/>
            </a:pPr>
            <a:endParaRPr lang="hr-HR" altLang="sr-Latn-RS" dirty="0">
              <a:solidFill>
                <a:schemeClr val="tx1"/>
              </a:solidFill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055940D-797D-D151-E051-966227631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3568" y="3032918"/>
            <a:ext cx="3600450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2. </a:t>
            </a:r>
            <a:r>
              <a:rPr lang="hr-HR" altLang="sr-Latn-RS" sz="1800" b="1" dirty="0" err="1"/>
              <a:t>Odrada</a:t>
            </a:r>
            <a:r>
              <a:rPr lang="hr-HR" altLang="sr-Latn-RS" sz="1800" b="1" dirty="0"/>
              <a:t> prakse</a:t>
            </a:r>
            <a:r>
              <a:rPr lang="hr-HR" altLang="sr-Latn-RS" sz="1800" dirty="0"/>
              <a:t> (220 sati)</a:t>
            </a: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919A847-8036-DAB6-FF5F-F61A231C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4649" y="4428949"/>
            <a:ext cx="4967287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4. </a:t>
            </a:r>
            <a:r>
              <a:rPr lang="hr-HR" altLang="sr-Latn-RS" sz="1800" b="1" dirty="0"/>
              <a:t>IZVJEŠĆE s prakse </a:t>
            </a:r>
            <a:r>
              <a:rPr lang="hr-HR" altLang="sr-Latn-RS" sz="1400" dirty="0"/>
              <a:t>(pisati prema uputama)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koje sadrži poglavlje Dnevnik prakse </a:t>
            </a:r>
          </a:p>
        </p:txBody>
      </p:sp>
      <p:cxnSp>
        <p:nvCxnSpPr>
          <p:cNvPr id="22" name="Ravni poveznik sa strelicom 21">
            <a:extLst>
              <a:ext uri="{FF2B5EF4-FFF2-40B4-BE49-F238E27FC236}">
                <a16:creationId xmlns:a16="http://schemas.microsoft.com/office/drawing/2014/main" id="{D5EB7A55-8D14-BE49-D8C7-4724A7F2A3C9}"/>
              </a:ext>
            </a:extLst>
          </p:cNvPr>
          <p:cNvCxnSpPr>
            <a:stCxn id="7" idx="2"/>
            <a:endCxn id="8" idx="3"/>
          </p:cNvCxnSpPr>
          <p:nvPr/>
        </p:nvCxnSpPr>
        <p:spPr>
          <a:xfrm flipH="1">
            <a:off x="3464649" y="1690382"/>
            <a:ext cx="2361504" cy="11382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vni poveznik sa strelicom 23">
            <a:extLst>
              <a:ext uri="{FF2B5EF4-FFF2-40B4-BE49-F238E27FC236}">
                <a16:creationId xmlns:a16="http://schemas.microsoft.com/office/drawing/2014/main" id="{2023901C-25C4-417B-C2F8-860FEF980049}"/>
              </a:ext>
            </a:extLst>
          </p:cNvPr>
          <p:cNvCxnSpPr>
            <a:cxnSpLocks/>
          </p:cNvCxnSpPr>
          <p:nvPr/>
        </p:nvCxnSpPr>
        <p:spPr>
          <a:xfrm>
            <a:off x="5816321" y="1680550"/>
            <a:ext cx="3618555" cy="11382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vni poveznik sa strelicom 25">
            <a:extLst>
              <a:ext uri="{FF2B5EF4-FFF2-40B4-BE49-F238E27FC236}">
                <a16:creationId xmlns:a16="http://schemas.microsoft.com/office/drawing/2014/main" id="{0AF1A1B3-5346-B7B9-92F7-8A441994AD06}"/>
              </a:ext>
            </a:extLst>
          </p:cNvPr>
          <p:cNvCxnSpPr>
            <a:stCxn id="7" idx="2"/>
          </p:cNvCxnSpPr>
          <p:nvPr/>
        </p:nvCxnSpPr>
        <p:spPr>
          <a:xfrm>
            <a:off x="5826153" y="1690382"/>
            <a:ext cx="0" cy="134253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vni poveznik sa strelicom 27">
            <a:extLst>
              <a:ext uri="{FF2B5EF4-FFF2-40B4-BE49-F238E27FC236}">
                <a16:creationId xmlns:a16="http://schemas.microsoft.com/office/drawing/2014/main" id="{82265024-BE35-A1E0-EB5A-F029858BA418}"/>
              </a:ext>
            </a:extLst>
          </p:cNvPr>
          <p:cNvCxnSpPr/>
          <p:nvPr/>
        </p:nvCxnSpPr>
        <p:spPr>
          <a:xfrm>
            <a:off x="5816321" y="3825081"/>
            <a:ext cx="0" cy="6137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kstniOkvir 28">
            <a:extLst>
              <a:ext uri="{FF2B5EF4-FFF2-40B4-BE49-F238E27FC236}">
                <a16:creationId xmlns:a16="http://schemas.microsoft.com/office/drawing/2014/main" id="{05F5B95E-68EF-1EFB-9A7F-7C28CB6862CD}"/>
              </a:ext>
            </a:extLst>
          </p:cNvPr>
          <p:cNvSpPr txBox="1"/>
          <p:nvPr/>
        </p:nvSpPr>
        <p:spPr>
          <a:xfrm rot="20079291">
            <a:off x="379958" y="6081145"/>
            <a:ext cx="19035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VAŽNIJI LINKOVI:</a:t>
            </a:r>
            <a:endParaRPr lang="hr-HR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kstniOkvir 29">
            <a:hlinkClick r:id="rId3"/>
            <a:extLst>
              <a:ext uri="{FF2B5EF4-FFF2-40B4-BE49-F238E27FC236}">
                <a16:creationId xmlns:a16="http://schemas.microsoft.com/office/drawing/2014/main" id="{82ED807C-7826-4CB4-F01A-C42BB9BAB7B5}"/>
              </a:ext>
            </a:extLst>
          </p:cNvPr>
          <p:cNvSpPr txBox="1"/>
          <p:nvPr/>
        </p:nvSpPr>
        <p:spPr>
          <a:xfrm>
            <a:off x="2248245" y="5509231"/>
            <a:ext cx="1903507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UPUTNICA</a:t>
            </a:r>
            <a:endParaRPr lang="hr-HR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kstniOkvir 31">
            <a:extLst>
              <a:ext uri="{FF2B5EF4-FFF2-40B4-BE49-F238E27FC236}">
                <a16:creationId xmlns:a16="http://schemas.microsoft.com/office/drawing/2014/main" id="{222AA84E-26E5-D159-7338-D36280A35E26}"/>
              </a:ext>
            </a:extLst>
          </p:cNvPr>
          <p:cNvSpPr txBox="1"/>
          <p:nvPr/>
        </p:nvSpPr>
        <p:spPr>
          <a:xfrm>
            <a:off x="2248245" y="5961311"/>
            <a:ext cx="2239866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OCJENA PRAKSE</a:t>
            </a:r>
            <a:endParaRPr lang="hr-HR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kstniOkvir 32">
            <a:extLst>
              <a:ext uri="{FF2B5EF4-FFF2-40B4-BE49-F238E27FC236}">
                <a16:creationId xmlns:a16="http://schemas.microsoft.com/office/drawing/2014/main" id="{293A2456-3680-305D-CE0B-F72403A78059}"/>
              </a:ext>
            </a:extLst>
          </p:cNvPr>
          <p:cNvSpPr txBox="1"/>
          <p:nvPr/>
        </p:nvSpPr>
        <p:spPr>
          <a:xfrm>
            <a:off x="2227271" y="6400661"/>
            <a:ext cx="2596399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altLang="sr-Latn-R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IZVJEŠĆE S PRAKSE</a:t>
            </a:r>
            <a:endParaRPr lang="hr-HR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21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7F3D89C2-5D1F-56B2-F511-80AA9C13D02F}"/>
              </a:ext>
            </a:extLst>
          </p:cNvPr>
          <p:cNvCxnSpPr/>
          <p:nvPr/>
        </p:nvCxnSpPr>
        <p:spPr>
          <a:xfrm flipV="1">
            <a:off x="0" y="1026646"/>
            <a:ext cx="12192000" cy="6711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01">
            <a:extLst>
              <a:ext uri="{FF2B5EF4-FFF2-40B4-BE49-F238E27FC236}">
                <a16:creationId xmlns:a16="http://schemas.microsoft.com/office/drawing/2014/main" id="{41520064-0F04-57BF-D539-A6D3B33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6" y="-109057"/>
            <a:ext cx="1181503" cy="121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kstniOkvir 12">
            <a:extLst>
              <a:ext uri="{FF2B5EF4-FFF2-40B4-BE49-F238E27FC236}">
                <a16:creationId xmlns:a16="http://schemas.microsoft.com/office/drawing/2014/main" id="{93531C3D-7EA6-E40D-9D4D-726342E22A7C}"/>
              </a:ext>
            </a:extLst>
          </p:cNvPr>
          <p:cNvSpPr txBox="1"/>
          <p:nvPr/>
        </p:nvSpPr>
        <p:spPr>
          <a:xfrm>
            <a:off x="3464650" y="17870"/>
            <a:ext cx="6375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VELEUČILIŠTE U KRIŽEVCIMA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1CFAC738-DD0B-ECC5-29A6-D2E1AF3C5A5E}"/>
              </a:ext>
            </a:extLst>
          </p:cNvPr>
          <p:cNvSpPr txBox="1"/>
          <p:nvPr/>
        </p:nvSpPr>
        <p:spPr>
          <a:xfrm>
            <a:off x="2248245" y="457339"/>
            <a:ext cx="880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STRUČNI DIPLOMSKI STUDIJ POLJOPRIVREDA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E15C8C9-E146-5CF8-D3AC-2A721FB19CEB}"/>
              </a:ext>
            </a:extLst>
          </p:cNvPr>
          <p:cNvSpPr txBox="1">
            <a:spLocks noChangeArrowheads="1"/>
          </p:cNvSpPr>
          <p:nvPr/>
        </p:nvSpPr>
        <p:spPr>
          <a:xfrm>
            <a:off x="854279" y="1676793"/>
            <a:ext cx="2400649" cy="566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hr-HR" altLang="sr-Latn-R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en-GB" altLang="sr-Latn-R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40DB64-4357-3ABC-4472-92E6C097E51C}"/>
              </a:ext>
            </a:extLst>
          </p:cNvPr>
          <p:cNvSpPr txBox="1">
            <a:spLocks noChangeArrowheads="1"/>
          </p:cNvSpPr>
          <p:nvPr/>
        </p:nvSpPr>
        <p:spPr>
          <a:xfrm>
            <a:off x="915797" y="1041442"/>
            <a:ext cx="10914077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 na kraju prakse predaje:</a:t>
            </a:r>
          </a:p>
        </p:txBody>
      </p:sp>
      <p:grpSp>
        <p:nvGrpSpPr>
          <p:cNvPr id="40" name="Grupa 39">
            <a:extLst>
              <a:ext uri="{FF2B5EF4-FFF2-40B4-BE49-F238E27FC236}">
                <a16:creationId xmlns:a16="http://schemas.microsoft.com/office/drawing/2014/main" id="{2B86F1B1-637F-8E6F-9C66-A2AB158B74D0}"/>
              </a:ext>
            </a:extLst>
          </p:cNvPr>
          <p:cNvGrpSpPr/>
          <p:nvPr/>
        </p:nvGrpSpPr>
        <p:grpSpPr>
          <a:xfrm>
            <a:off x="986376" y="2055112"/>
            <a:ext cx="10434361" cy="1800225"/>
            <a:chOff x="986376" y="1996389"/>
            <a:chExt cx="10434361" cy="1800225"/>
          </a:xfrm>
        </p:grpSpPr>
        <p:sp>
          <p:nvSpPr>
            <p:cNvPr id="36" name="TekstniOkvir 35">
              <a:extLst>
                <a:ext uri="{FF2B5EF4-FFF2-40B4-BE49-F238E27FC236}">
                  <a16:creationId xmlns:a16="http://schemas.microsoft.com/office/drawing/2014/main" id="{60BC196A-6908-EC02-55D3-E6E644541919}"/>
                </a:ext>
              </a:extLst>
            </p:cNvPr>
            <p:cNvSpPr txBox="1"/>
            <p:nvPr/>
          </p:nvSpPr>
          <p:spPr>
            <a:xfrm>
              <a:off x="986376" y="2229461"/>
              <a:ext cx="4916323" cy="590931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marL="590550" indent="-590550">
                <a:lnSpc>
                  <a:spcPct val="90000"/>
                </a:lnSpc>
                <a:buFont typeface="Wingdings" panose="05000000000000000000" pitchFamily="2" charset="2"/>
                <a:buAutoNum type="arabicPeriod"/>
              </a:pPr>
              <a:r>
                <a:rPr lang="hr-HR" altLang="sr-Latn-R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Izvješće s prakse</a:t>
              </a:r>
            </a:p>
          </p:txBody>
        </p:sp>
        <p:sp>
          <p:nvSpPr>
            <p:cNvPr id="37" name="TekstniOkvir 36">
              <a:extLst>
                <a:ext uri="{FF2B5EF4-FFF2-40B4-BE49-F238E27FC236}">
                  <a16:creationId xmlns:a16="http://schemas.microsoft.com/office/drawing/2014/main" id="{DF2F73A8-2A58-3D48-3847-AF39EC2FCB6B}"/>
                </a:ext>
              </a:extLst>
            </p:cNvPr>
            <p:cNvSpPr txBox="1"/>
            <p:nvPr/>
          </p:nvSpPr>
          <p:spPr>
            <a:xfrm>
              <a:off x="1026600" y="3053464"/>
              <a:ext cx="4876100" cy="590931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hr-HR" altLang="sr-Latn-R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2. Obrazac s prakse</a:t>
              </a:r>
            </a:p>
          </p:txBody>
        </p:sp>
        <p:sp>
          <p:nvSpPr>
            <p:cNvPr id="38" name="Rectangle 4">
              <a:extLst>
                <a:ext uri="{FF2B5EF4-FFF2-40B4-BE49-F238E27FC236}">
                  <a16:creationId xmlns:a16="http://schemas.microsoft.com/office/drawing/2014/main" id="{03D61AA9-5328-689B-2CAB-C2C5FE36A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912" y="1996389"/>
              <a:ext cx="2663825" cy="18002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panose="05000000000000000000" pitchFamily="2" charset="2"/>
                <a:buChar char="l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150000"/>
                <a:buChar char="•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50000"/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15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ovjereno</a:t>
              </a:r>
              <a:r>
                <a:rPr lang="hr-HR" altLang="sr-Latn-RS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(žig i potpis)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od mentora na praksi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 gospodarskom subjektu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ili ustanovi</a:t>
              </a:r>
            </a:p>
          </p:txBody>
        </p:sp>
        <p:sp>
          <p:nvSpPr>
            <p:cNvPr id="39" name="Desna vitičasta zagrada 38">
              <a:extLst>
                <a:ext uri="{FF2B5EF4-FFF2-40B4-BE49-F238E27FC236}">
                  <a16:creationId xmlns:a16="http://schemas.microsoft.com/office/drawing/2014/main" id="{6DAE7394-C70D-9513-3653-D22EA72FE16E}"/>
                </a:ext>
              </a:extLst>
            </p:cNvPr>
            <p:cNvSpPr/>
            <p:nvPr/>
          </p:nvSpPr>
          <p:spPr>
            <a:xfrm>
              <a:off x="5570290" y="2097248"/>
              <a:ext cx="3186621" cy="1699366"/>
            </a:xfrm>
            <a:prstGeom prst="rightBrac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42" name="TekstniOkvir 41">
            <a:extLst>
              <a:ext uri="{FF2B5EF4-FFF2-40B4-BE49-F238E27FC236}">
                <a16:creationId xmlns:a16="http://schemas.microsoft.com/office/drawing/2014/main" id="{A70D8209-E245-4D58-6F36-60E5CA60E70D}"/>
              </a:ext>
            </a:extLst>
          </p:cNvPr>
          <p:cNvSpPr txBox="1"/>
          <p:nvPr/>
        </p:nvSpPr>
        <p:spPr>
          <a:xfrm>
            <a:off x="134032" y="4214406"/>
            <a:ext cx="521166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90550" indent="-59055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Mentoru prakse u Učilištu </a:t>
            </a:r>
          </a:p>
        </p:txBody>
      </p:sp>
      <p:sp>
        <p:nvSpPr>
          <p:cNvPr id="46" name="TekstniOkvir 45">
            <a:extLst>
              <a:ext uri="{FF2B5EF4-FFF2-40B4-BE49-F238E27FC236}">
                <a16:creationId xmlns:a16="http://schemas.microsoft.com/office/drawing/2014/main" id="{9C74312A-4CB8-A4EC-4D00-5723931531AD}"/>
              </a:ext>
            </a:extLst>
          </p:cNvPr>
          <p:cNvSpPr txBox="1"/>
          <p:nvPr/>
        </p:nvSpPr>
        <p:spPr>
          <a:xfrm>
            <a:off x="1258349" y="4834702"/>
            <a:ext cx="8581934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90550" indent="-59055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Mentor </a:t>
            </a:r>
            <a:r>
              <a:rPr lang="hr-HR" altLang="sr-Latn-R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pregledava Izvješće (ocjenjuje i potpisuje). </a:t>
            </a:r>
          </a:p>
        </p:txBody>
      </p:sp>
      <p:sp>
        <p:nvSpPr>
          <p:cNvPr id="48" name="TekstniOkvir 47">
            <a:extLst>
              <a:ext uri="{FF2B5EF4-FFF2-40B4-BE49-F238E27FC236}">
                <a16:creationId xmlns:a16="http://schemas.microsoft.com/office/drawing/2014/main" id="{E12B5FF7-E343-6B83-55C5-C423A53A7D7B}"/>
              </a:ext>
            </a:extLst>
          </p:cNvPr>
          <p:cNvSpPr txBox="1"/>
          <p:nvPr/>
        </p:nvSpPr>
        <p:spPr>
          <a:xfrm>
            <a:off x="1258349" y="5385269"/>
            <a:ext cx="99493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altLang="sr-Latn-R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hr-HR" altLang="sr-Latn-R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pregledano Izvješće i obrazac Ocjena prakse prosljeđuje voditeljici prakse u VUK-u (raspored predaje dokumenata i obrana redovito se objavljuje na vguk.hr</a:t>
            </a:r>
            <a:endParaRPr lang="hr-H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kstniOkvir 48">
            <a:hlinkClick r:id="rId3"/>
            <a:extLst>
              <a:ext uri="{FF2B5EF4-FFF2-40B4-BE49-F238E27FC236}">
                <a16:creationId xmlns:a16="http://schemas.microsoft.com/office/drawing/2014/main" id="{FD0620C2-F090-C935-DC38-88EEB5EE1450}"/>
              </a:ext>
            </a:extLst>
          </p:cNvPr>
          <p:cNvSpPr txBox="1"/>
          <p:nvPr/>
        </p:nvSpPr>
        <p:spPr>
          <a:xfrm>
            <a:off x="6579363" y="6238799"/>
            <a:ext cx="3372776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hr-H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ROKOVI ZA OBRANU</a:t>
            </a:r>
            <a:endParaRPr lang="hr-H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00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436</Words>
  <Application>Microsoft Office PowerPoint</Application>
  <PresentationFormat>Widescreen</PresentationFormat>
  <Paragraphs>97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Baskerville Old Face</vt:lpstr>
      <vt:lpstr>Calibri</vt:lpstr>
      <vt:lpstr>Calibri Light</vt:lpstr>
      <vt:lpstr>Times New Roman</vt:lpstr>
      <vt:lpstr>Wingdings</vt:lpstr>
      <vt:lpstr>Tema sustava Office</vt:lpstr>
      <vt:lpstr>Studio</vt:lpstr>
      <vt:lpstr>VELEUČILIŠTE U KRIŽEVCIMA (VUK) STRUČNI DIPLOMSKI STUDIJ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VELEUČILIŠTE U KRIŽEVCIMA (VUK) STRUČNI DIPLOMSKI STUDIJ</dc:title>
  <dc:creator>Dejan Marenčić</dc:creator>
  <cp:lastModifiedBy>Andreas Mađerić</cp:lastModifiedBy>
  <cp:revision>14</cp:revision>
  <dcterms:created xsi:type="dcterms:W3CDTF">2023-12-21T08:19:28Z</dcterms:created>
  <dcterms:modified xsi:type="dcterms:W3CDTF">2024-12-12T09:57:40Z</dcterms:modified>
</cp:coreProperties>
</file>