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288" r:id="rId5"/>
    <p:sldId id="289" r:id="rId6"/>
    <p:sldId id="270" r:id="rId7"/>
    <p:sldId id="290" r:id="rId8"/>
    <p:sldId id="291" r:id="rId9"/>
    <p:sldId id="281" r:id="rId10"/>
    <p:sldId id="271" r:id="rId11"/>
    <p:sldId id="273" r:id="rId12"/>
    <p:sldId id="274" r:id="rId13"/>
    <p:sldId id="262" r:id="rId14"/>
    <p:sldId id="272" r:id="rId15"/>
    <p:sldId id="266" r:id="rId16"/>
    <p:sldId id="278" r:id="rId17"/>
    <p:sldId id="285" r:id="rId18"/>
    <p:sldId id="284" r:id="rId19"/>
    <p:sldId id="287" r:id="rId20"/>
    <p:sldId id="286" r:id="rId21"/>
    <p:sldId id="275" r:id="rId22"/>
    <p:sldId id="292" r:id="rId23"/>
    <p:sldId id="279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6227E-1679-4C34-BEBF-44EBF96EBCBF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A3896-44D1-4FE5-BA9B-575C34B62B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710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D6153-BCFD-4D6D-B067-32D751D25EDB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4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D6153-BCFD-4D6D-B067-32D751D25EDB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47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124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090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1998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50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65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376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21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6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007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22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33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5098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964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31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92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97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49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10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7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2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63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6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3819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00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80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83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49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21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54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80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89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14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58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919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50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79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21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8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190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909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392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358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345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ABCE2-0463-4E49-AE8F-127E2463BA71}" type="datetimeFigureOut">
              <a:rPr lang="hr-HR" smtClean="0"/>
              <a:t>15.7.2019.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6DDFC-96FD-4F20-BC28-6D798E72AC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041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4C35-C6B4-4495-BA6D-E55E9D6FF05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15.7.2019.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1D9B5-327E-49A0-B815-4428DA70B3A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2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27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69B88-9D32-48A3-A60D-68EC5E6FA1DD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15.7.2019.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4E9D1-B094-4A2C-8426-AE74435CA1D8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4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97623" y="462817"/>
            <a:ext cx="4307237" cy="840083"/>
          </a:xfrm>
          <a:solidFill>
            <a:srgbClr val="92D050"/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hr-HR" sz="5400" b="1" dirty="0" smtClean="0"/>
              <a:t>Erasmus+ program mobilnosti </a:t>
            </a:r>
            <a:r>
              <a:rPr lang="hr-HR" sz="5400" b="1" dirty="0" smtClean="0"/>
              <a:t>u 2017./2018.</a:t>
            </a:r>
          </a:p>
          <a:p>
            <a:pPr marL="0" indent="0" algn="ctr">
              <a:buNone/>
            </a:pPr>
            <a:endParaRPr lang="hr-HR" sz="54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1872762"/>
            <a:ext cx="7477858" cy="49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97593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Kristina </a:t>
            </a:r>
            <a:r>
              <a:rPr lang="hr-HR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Svržnjak</a:t>
            </a: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Sandra </a:t>
            </a: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Kantar </a:t>
            </a:r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stručnom usavršavanju u </a:t>
            </a:r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Canakkale</a:t>
            </a:r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Onsekiz</a:t>
            </a: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Mart University u Turskoj. </a:t>
            </a:r>
            <a:endParaRPr lang="hr-HR" sz="2400" b="1" dirty="0"/>
          </a:p>
        </p:txBody>
      </p:sp>
      <p:pic>
        <p:nvPicPr>
          <p:cNvPr id="4" name="Rezervirano mjesto sadržaja 3" descr="C:\Users\HP\Desktop\New folder\Canakkale - ispred kart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562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C:\Users\HP\Desktop\New folder\Canakkale - zastav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0" y="3362325"/>
            <a:ext cx="2622550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C:\Users\HP\Desktop\New folder\Canakkale - u uredu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13" y="2065254"/>
            <a:ext cx="3706980" cy="2594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1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3716" y="237807"/>
            <a:ext cx="7296915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228600" lvl="0" indent="-22860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r-HR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Silvije </a:t>
            </a:r>
            <a:r>
              <a:rPr lang="hr-HR" sz="2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Jerčinović</a:t>
            </a:r>
            <a:r>
              <a:rPr lang="hr-H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Nada </a:t>
            </a:r>
            <a:r>
              <a:rPr lang="hr-HR" sz="24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Dadaček</a:t>
            </a:r>
            <a:r>
              <a:rPr lang="hr-HR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osposobljavanju </a:t>
            </a:r>
            <a:r>
              <a:rPr lang="hr-HR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hr-HR" sz="2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Çanakkaleu</a:t>
            </a:r>
            <a:r>
              <a:rPr lang="hr-H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hr-HR" sz="2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Bajramiçu</a:t>
            </a:r>
            <a:r>
              <a:rPr lang="hr-H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Turska</a:t>
            </a:r>
            <a:endParaRPr lang="hr-H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 descr="F:\ea\DSCN07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672"/>
            <a:ext cx="4768599" cy="329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F:\ea\DSCN05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68" y="1789880"/>
            <a:ext cx="3593432" cy="269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F:\ea\DSCN06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84" y="3826042"/>
            <a:ext cx="4126832" cy="2911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1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6235" y="440658"/>
            <a:ext cx="6192790" cy="1146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Renata </a:t>
            </a:r>
            <a:r>
              <a:rPr lang="hr-HR" sz="2600" b="1" dirty="0">
                <a:ea typeface="Calibri" panose="020F0502020204030204" pitchFamily="34" charset="0"/>
                <a:cs typeface="Times New Roman" panose="02020603050405020304" pitchFamily="18" charset="0"/>
              </a:rPr>
              <a:t>Husinec i Renata </a:t>
            </a:r>
            <a:r>
              <a:rPr lang="hr-HR" sz="2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Erhatić u Portugalu</a:t>
            </a:r>
            <a:r>
              <a:rPr lang="hr-HR" sz="2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hr-HR" sz="26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University </a:t>
            </a:r>
            <a:r>
              <a:rPr lang="hr-HR" sz="26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sz="26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6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6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600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Azores</a:t>
            </a:r>
            <a:r>
              <a:rPr lang="hr-HR" sz="26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2600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hr-HR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63" y="3005779"/>
            <a:ext cx="5744705" cy="430852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84" y="0"/>
            <a:ext cx="5568461" cy="41763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35" y="2045775"/>
            <a:ext cx="5474682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913" y="147234"/>
            <a:ext cx="6039370" cy="3854060"/>
          </a:xfrm>
          <a:prstGeom prst="rect">
            <a:avLst/>
          </a:prstGeom>
        </p:spPr>
      </p:pic>
      <p:pic>
        <p:nvPicPr>
          <p:cNvPr id="5" name="Rezervirano mjesto sadržaj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82" y="3440624"/>
            <a:ext cx="6268202" cy="3525864"/>
          </a:xfrm>
          <a:prstGeom prst="rect">
            <a:avLst/>
          </a:prstGeom>
        </p:spPr>
      </p:pic>
      <p:pic>
        <p:nvPicPr>
          <p:cNvPr id="6" name="Rezervirano mjesto sadržaj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0" y="1750865"/>
            <a:ext cx="5181600" cy="3886200"/>
          </a:xfrm>
          <a:prstGeom prst="rect">
            <a:avLst/>
          </a:prstGeom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34"/>
            <a:ext cx="745409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32476"/>
            <a:ext cx="8398790" cy="122436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hr-HR" sz="2400" b="1" dirty="0" smtClean="0"/>
              <a:t>Renata Husinec </a:t>
            </a:r>
            <a:r>
              <a:rPr lang="hr-HR" sz="2400" dirty="0"/>
              <a:t>boravila </a:t>
            </a:r>
            <a:r>
              <a:rPr lang="hr-HR" sz="2400" dirty="0" smtClean="0"/>
              <a:t>je kao </a:t>
            </a:r>
            <a:r>
              <a:rPr lang="hr-HR" sz="2400" dirty="0"/>
              <a:t>pozvani međunarodni član povjerenstva za obranu magistarskih </a:t>
            </a:r>
            <a:r>
              <a:rPr lang="hr-HR" sz="2400" dirty="0" smtClean="0"/>
              <a:t>radova u ENSFEA-i </a:t>
            </a:r>
            <a:r>
              <a:rPr lang="hr-HR" sz="2400" dirty="0"/>
              <a:t>(</a:t>
            </a:r>
            <a:r>
              <a:rPr lang="hr-HR" sz="2400" dirty="0" err="1"/>
              <a:t>Toulouse</a:t>
            </a:r>
            <a:r>
              <a:rPr lang="hr-HR" sz="2400" dirty="0" smtClean="0"/>
              <a:t>)</a:t>
            </a:r>
            <a:endParaRPr lang="hr-HR" sz="2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80870"/>
            <a:ext cx="6051029" cy="45382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17" y="2231755"/>
            <a:ext cx="6383183" cy="47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42254" y="1673816"/>
            <a:ext cx="10515600" cy="5184183"/>
          </a:xfrm>
        </p:spPr>
        <p:txBody>
          <a:bodyPr>
            <a:normAutofit/>
          </a:bodyPr>
          <a:lstStyle/>
          <a:p>
            <a:r>
              <a:rPr lang="hr-HR" b="1" dirty="0"/>
              <a:t>Jean-</a:t>
            </a:r>
            <a:r>
              <a:rPr lang="hr-HR" b="1" dirty="0" err="1"/>
              <a:t>Luc</a:t>
            </a:r>
            <a:r>
              <a:rPr lang="hr-HR" b="1" dirty="0"/>
              <a:t> </a:t>
            </a:r>
            <a:r>
              <a:rPr lang="hr-HR" b="1" dirty="0" err="1"/>
              <a:t>Sarraute</a:t>
            </a:r>
            <a:r>
              <a:rPr lang="hr-HR" dirty="0"/>
              <a:t>, </a:t>
            </a:r>
            <a:r>
              <a:rPr lang="hr-HR" dirty="0" err="1"/>
              <a:t>Lycée</a:t>
            </a:r>
            <a:r>
              <a:rPr lang="hr-HR" dirty="0"/>
              <a:t> </a:t>
            </a:r>
            <a:r>
              <a:rPr lang="hr-HR" dirty="0" err="1"/>
              <a:t>agricole</a:t>
            </a:r>
            <a:r>
              <a:rPr lang="hr-HR" dirty="0"/>
              <a:t> de </a:t>
            </a:r>
            <a:r>
              <a:rPr lang="hr-HR" dirty="0" err="1"/>
              <a:t>Toulouse-Auzeville</a:t>
            </a:r>
            <a:r>
              <a:rPr lang="hr-HR" dirty="0"/>
              <a:t> (</a:t>
            </a:r>
            <a:r>
              <a:rPr lang="hr-HR" dirty="0" smtClean="0"/>
              <a:t>Francuska) - 25</a:t>
            </a:r>
            <a:r>
              <a:rPr lang="hr-HR" dirty="0"/>
              <a:t>. veljače do </a:t>
            </a:r>
            <a:r>
              <a:rPr lang="hr-HR" dirty="0" smtClean="0"/>
              <a:t>10. </a:t>
            </a:r>
            <a:r>
              <a:rPr lang="hr-HR" dirty="0"/>
              <a:t>ožujka 2018</a:t>
            </a:r>
            <a:r>
              <a:rPr lang="hr-HR" dirty="0" smtClean="0"/>
              <a:t>.</a:t>
            </a:r>
            <a:endParaRPr lang="hr-HR" dirty="0"/>
          </a:p>
          <a:p>
            <a:r>
              <a:rPr lang="hr-HR" b="1" dirty="0"/>
              <a:t>Anastazija </a:t>
            </a:r>
            <a:r>
              <a:rPr lang="hr-HR" b="1" dirty="0" err="1"/>
              <a:t>Gselman</a:t>
            </a:r>
            <a:r>
              <a:rPr lang="hr-HR" dirty="0"/>
              <a:t>, Fakulteta za </a:t>
            </a:r>
            <a:r>
              <a:rPr lang="hr-HR" dirty="0" err="1"/>
              <a:t>kmetijstvo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biosistemske</a:t>
            </a:r>
            <a:r>
              <a:rPr lang="hr-HR" dirty="0"/>
              <a:t> </a:t>
            </a:r>
            <a:r>
              <a:rPr lang="hr-HR" dirty="0" err="1"/>
              <a:t>vede</a:t>
            </a:r>
            <a:r>
              <a:rPr lang="hr-HR" dirty="0"/>
              <a:t>, Sveučilište u Mariboru, habilitacijski  postupak koji uključuje dvomjesečni boravak na Visokome gospodarskom učilištu u Križevcima u svrhu izbora u zvanje izvanrednog </a:t>
            </a:r>
            <a:r>
              <a:rPr lang="hr-HR" dirty="0" smtClean="0"/>
              <a:t>profesora 18</a:t>
            </a:r>
            <a:r>
              <a:rPr lang="hr-HR" dirty="0"/>
              <a:t>. rujna do 18. studenoga 2017</a:t>
            </a:r>
            <a:r>
              <a:rPr lang="hr-HR" dirty="0" smtClean="0"/>
              <a:t>.</a:t>
            </a:r>
            <a:endParaRPr lang="hr-HR" dirty="0"/>
          </a:p>
          <a:p>
            <a:r>
              <a:rPr lang="hr-HR" dirty="0"/>
              <a:t>Studentica </a:t>
            </a:r>
            <a:r>
              <a:rPr lang="hr-HR" b="1" dirty="0" smtClean="0"/>
              <a:t>Adriana </a:t>
            </a:r>
            <a:r>
              <a:rPr lang="hr-HR" b="1" dirty="0" err="1" smtClean="0"/>
              <a:t>Angel</a:t>
            </a:r>
            <a:r>
              <a:rPr lang="hr-HR" b="1" dirty="0" smtClean="0"/>
              <a:t> Martin</a:t>
            </a:r>
            <a:r>
              <a:rPr lang="hr-HR" dirty="0" smtClean="0"/>
              <a:t>, </a:t>
            </a:r>
            <a:r>
              <a:rPr lang="hr-HR" dirty="0"/>
              <a:t>ESAB </a:t>
            </a:r>
            <a:r>
              <a:rPr lang="hr-HR" dirty="0" err="1"/>
              <a:t>Escola</a:t>
            </a:r>
            <a:r>
              <a:rPr lang="hr-HR" dirty="0"/>
              <a:t> Superior </a:t>
            </a:r>
            <a:r>
              <a:rPr lang="hr-HR" dirty="0" err="1"/>
              <a:t>Agricultura</a:t>
            </a:r>
            <a:r>
              <a:rPr lang="hr-HR" dirty="0"/>
              <a:t> Barcelona (</a:t>
            </a:r>
            <a:r>
              <a:rPr lang="hr-HR" dirty="0" smtClean="0"/>
              <a:t>praksa) 13</a:t>
            </a:r>
            <a:r>
              <a:rPr lang="hr-HR" dirty="0"/>
              <a:t>. rujna do 21. prosinca 2017</a:t>
            </a:r>
            <a:r>
              <a:rPr lang="hr-HR" dirty="0" smtClean="0"/>
              <a:t>.                            </a:t>
            </a:r>
            <a:endParaRPr lang="hr-HR" dirty="0"/>
          </a:p>
          <a:p>
            <a:r>
              <a:rPr lang="hr-HR" dirty="0"/>
              <a:t>Studentica </a:t>
            </a:r>
            <a:r>
              <a:rPr lang="hr-HR" b="1" dirty="0" err="1"/>
              <a:t>Ilze</a:t>
            </a:r>
            <a:r>
              <a:rPr lang="hr-HR" b="1" dirty="0"/>
              <a:t> Kaša</a:t>
            </a:r>
            <a:r>
              <a:rPr lang="hr-HR" dirty="0"/>
              <a:t>, </a:t>
            </a:r>
            <a:r>
              <a:rPr lang="hr-HR" dirty="0" err="1"/>
              <a:t>Latvia</a:t>
            </a:r>
            <a:r>
              <a:rPr lang="hr-HR" dirty="0"/>
              <a:t> University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Agriculture</a:t>
            </a:r>
            <a:r>
              <a:rPr lang="hr-HR" dirty="0"/>
              <a:t> (</a:t>
            </a:r>
            <a:r>
              <a:rPr lang="hr-HR" dirty="0" smtClean="0"/>
              <a:t>praksa)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16. srpnja do 16. rujna 2018.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974558" y="263472"/>
            <a:ext cx="5023286" cy="9156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b="1" dirty="0" smtClean="0">
                <a:solidFill>
                  <a:schemeClr val="tx1"/>
                </a:solidFill>
              </a:rPr>
              <a:t>Dolazna mobilnost u Učilištu</a:t>
            </a:r>
            <a:endParaRPr lang="hr-HR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6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8349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b="1" dirty="0" smtClean="0"/>
              <a:t>Stručni posjeti u Učilištu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hr-HR" sz="2700" b="1" dirty="0" smtClean="0"/>
              <a:t>Skupina </a:t>
            </a:r>
            <a:r>
              <a:rPr lang="hr-HR" sz="2700" b="1" dirty="0"/>
              <a:t>od 13 studenata agronomije iz poznate francuske visoke škole VetAgro Sup </a:t>
            </a:r>
            <a:r>
              <a:rPr lang="hr-HR" sz="2700" b="1" dirty="0" smtClean="0"/>
              <a:t/>
            </a:r>
            <a:br>
              <a:rPr lang="hr-HR" sz="2700" b="1" dirty="0" smtClean="0"/>
            </a:br>
            <a:r>
              <a:rPr lang="hr-HR" sz="2700" b="1" dirty="0" smtClean="0"/>
              <a:t>iz Clermont-Ferranda - sedmodnevni stručni posjet </a:t>
            </a:r>
            <a:r>
              <a:rPr lang="hr-HR" sz="2700" b="1" dirty="0"/>
              <a:t>Hrvatskoj (10. -16. </a:t>
            </a:r>
            <a:r>
              <a:rPr lang="hr-HR" sz="2700" b="1" dirty="0" smtClean="0"/>
              <a:t>veljače </a:t>
            </a:r>
            <a:r>
              <a:rPr lang="hr-HR" sz="2700" b="1" dirty="0"/>
              <a:t>2018.) </a:t>
            </a:r>
            <a:r>
              <a:rPr lang="hr-HR" sz="2700" b="1" dirty="0" smtClean="0"/>
              <a:t/>
            </a:r>
            <a:br>
              <a:rPr lang="hr-HR" sz="2700" b="1" dirty="0" smtClean="0"/>
            </a:br>
            <a:r>
              <a:rPr lang="hr-HR" sz="2700" b="1" dirty="0" smtClean="0"/>
              <a:t>s </a:t>
            </a:r>
            <a:r>
              <a:rPr lang="hr-HR" sz="2700" b="1" dirty="0"/>
              <a:t>ciljem upoznavanja stočarske proizvodnje.</a:t>
            </a:r>
            <a:br>
              <a:rPr lang="hr-HR" sz="2700" b="1" dirty="0"/>
            </a:br>
            <a:endParaRPr lang="hr-HR" sz="27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7" y="2465604"/>
            <a:ext cx="4842324" cy="3609732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59" y="2920793"/>
            <a:ext cx="4905941" cy="36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311900"/>
            <a:ext cx="6641432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hr-HR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Skupina od četrdesetak studenata i profesora </a:t>
            </a:r>
            <a:r>
              <a:rPr lang="hr-HR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hr-HR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hr-HR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iz </a:t>
            </a:r>
            <a:r>
              <a:rPr lang="hr-HR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francuskoga učilišta </a:t>
            </a:r>
            <a:r>
              <a:rPr lang="hr-HR" sz="24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Lycée</a:t>
            </a:r>
            <a:r>
              <a:rPr lang="hr-HR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hr-HR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 </a:t>
            </a:r>
            <a:r>
              <a:rPr lang="hr-HR" sz="24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Bougainville</a:t>
            </a:r>
            <a:r>
              <a:rPr lang="hr-HR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hr-HR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hr-HR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hr-HR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 </a:t>
            </a:r>
            <a:r>
              <a:rPr lang="hr-HR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posjetu od 8. do 14 travnja 2018</a:t>
            </a:r>
            <a:r>
              <a:rPr lang="hr-HR" sz="24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</a:t>
            </a:r>
            <a:endParaRPr lang="hr-HR" sz="2400" dirty="0"/>
          </a:p>
        </p:txBody>
      </p:sp>
      <p:pic>
        <p:nvPicPr>
          <p:cNvPr id="4" name="Image 1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8" y="2138961"/>
            <a:ext cx="5947628" cy="3393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83" y="582990"/>
            <a:ext cx="5853193" cy="357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3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20" y="3540334"/>
            <a:ext cx="5842860" cy="3317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9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0856" y="365125"/>
            <a:ext cx="6982352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hr-HR" sz="2400" b="1" dirty="0">
                <a:latin typeface="+mn-lt"/>
                <a:ea typeface="Times New Roman" panose="02020603050405020304" pitchFamily="18" charset="0"/>
              </a:rPr>
              <a:t>G</a:t>
            </a:r>
            <a:r>
              <a:rPr lang="hr-HR" sz="2400" b="1" dirty="0" smtClean="0">
                <a:latin typeface="+mn-lt"/>
                <a:ea typeface="Times New Roman" panose="02020603050405020304" pitchFamily="18" charset="0"/>
              </a:rPr>
              <a:t>rupa </a:t>
            </a:r>
            <a:r>
              <a:rPr lang="hr-HR" sz="2400" b="1" dirty="0">
                <a:latin typeface="+mn-lt"/>
                <a:ea typeface="Times New Roman" panose="02020603050405020304" pitchFamily="18" charset="0"/>
              </a:rPr>
              <a:t>mladih francuskih poljoprivrednika </a:t>
            </a:r>
            <a:r>
              <a:rPr lang="hr-HR" sz="2400" b="1" dirty="0" smtClean="0">
                <a:latin typeface="+mn-lt"/>
                <a:ea typeface="Times New Roman" panose="02020603050405020304" pitchFamily="18" charset="0"/>
              </a:rPr>
              <a:t>(21) iz </a:t>
            </a:r>
            <a:r>
              <a:rPr lang="hr-HR" sz="2400" b="1" dirty="0">
                <a:latin typeface="+mn-lt"/>
                <a:ea typeface="Times New Roman" panose="02020603050405020304" pitchFamily="18" charset="0"/>
              </a:rPr>
              <a:t>pokrajine </a:t>
            </a:r>
            <a:r>
              <a:rPr lang="hr-HR" sz="2400" b="1" dirty="0" smtClean="0">
                <a:latin typeface="+mn-lt"/>
                <a:ea typeface="Times New Roman" panose="02020603050405020304" pitchFamily="18" charset="0"/>
              </a:rPr>
              <a:t>Alzas </a:t>
            </a:r>
            <a:r>
              <a:rPr lang="hr-HR" sz="2400" b="1" dirty="0">
                <a:latin typeface="+mn-lt"/>
                <a:ea typeface="Times New Roman" panose="02020603050405020304" pitchFamily="18" charset="0"/>
              </a:rPr>
              <a:t>12. ožujka </a:t>
            </a:r>
            <a:r>
              <a:rPr lang="hr-HR" sz="2400" b="1" dirty="0" smtClean="0">
                <a:latin typeface="+mn-lt"/>
                <a:ea typeface="Times New Roman" panose="02020603050405020304" pitchFamily="18" charset="0"/>
              </a:rPr>
              <a:t>posjetili su Učilište u </a:t>
            </a:r>
            <a:r>
              <a:rPr lang="hr-HR" sz="2400" b="1" dirty="0">
                <a:latin typeface="+mn-lt"/>
                <a:ea typeface="Times New Roman" panose="02020603050405020304" pitchFamily="18" charset="0"/>
              </a:rPr>
              <a:t>sklopu studijskog putovanja po Hrvatskoj. </a:t>
            </a:r>
            <a:endParaRPr lang="hr-HR" sz="2400" b="1" dirty="0"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855" y="2104874"/>
            <a:ext cx="5825145" cy="325754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31" y="3091185"/>
            <a:ext cx="6501769" cy="363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74680" y="951147"/>
            <a:ext cx="4217377" cy="493104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Završeni studenti </a:t>
            </a:r>
            <a:r>
              <a:rPr lang="hr-HR" b="1" dirty="0" smtClean="0"/>
              <a:t>Domagoj Stančec i Ivan Vrabec </a:t>
            </a:r>
            <a:r>
              <a:rPr lang="hr-HR" dirty="0" smtClean="0"/>
              <a:t>okrunili </a:t>
            </a:r>
            <a:r>
              <a:rPr lang="hr-HR" dirty="0" smtClean="0"/>
              <a:t>su </a:t>
            </a:r>
            <a:r>
              <a:rPr lang="hr-HR" dirty="0" smtClean="0"/>
              <a:t>Erasmus </a:t>
            </a:r>
            <a:r>
              <a:rPr lang="hr-HR" dirty="0" smtClean="0"/>
              <a:t>mobilnost s </a:t>
            </a:r>
            <a:r>
              <a:rPr lang="hr-HR" dirty="0"/>
              <a:t>prof. </a:t>
            </a:r>
            <a:r>
              <a:rPr lang="hr-HR" dirty="0" smtClean="0"/>
              <a:t>P. </a:t>
            </a:r>
            <a:r>
              <a:rPr lang="hr-HR" dirty="0" err="1" smtClean="0"/>
              <a:t>Roseom</a:t>
            </a:r>
            <a:r>
              <a:rPr lang="hr-HR" dirty="0" smtClean="0"/>
              <a:t> </a:t>
            </a:r>
            <a:r>
              <a:rPr lang="hr-HR" dirty="0"/>
              <a:t>i prof. </a:t>
            </a:r>
            <a:r>
              <a:rPr lang="hr-HR" dirty="0" smtClean="0"/>
              <a:t>V. Pirgozlijevim (Sveučilište Harper Adams) izlaganjem dva </a:t>
            </a:r>
            <a:r>
              <a:rPr lang="hr-HR" dirty="0" smtClean="0"/>
              <a:t>rada na 6</a:t>
            </a:r>
            <a:r>
              <a:rPr lang="hr-HR" dirty="0" smtClean="0"/>
              <a:t>. Mediteranskom peradarskom samitu </a:t>
            </a:r>
            <a:r>
              <a:rPr lang="hr-HR" dirty="0"/>
              <a:t>u Torinu </a:t>
            </a:r>
            <a:r>
              <a:rPr lang="hr-HR" dirty="0" smtClean="0"/>
              <a:t>i na </a:t>
            </a:r>
            <a:r>
              <a:rPr lang="hr-HR" dirty="0" smtClean="0"/>
              <a:t>15. Europskoj peradarskoj konferenciji </a:t>
            </a:r>
            <a:r>
              <a:rPr lang="hr-HR" dirty="0"/>
              <a:t>u Dubrovniku.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15" y="46343"/>
            <a:ext cx="4663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17963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hr-HR" b="1" dirty="0" err="1" smtClean="0"/>
              <a:t>Erasmus</a:t>
            </a:r>
            <a:r>
              <a:rPr lang="hr-HR" b="1" dirty="0" smtClean="0"/>
              <a:t>+  odlazna mobilnost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11258" y="2508366"/>
            <a:ext cx="10515600" cy="3227638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arial" panose="020B0604020202020204" pitchFamily="34" charset="0"/>
              </a:rPr>
              <a:t>U </a:t>
            </a:r>
            <a:r>
              <a:rPr lang="hr-HR" sz="2400" dirty="0" err="1" smtClean="0">
                <a:latin typeface="arial" panose="020B0604020202020204" pitchFamily="34" charset="0"/>
              </a:rPr>
              <a:t>akad</a:t>
            </a:r>
            <a:r>
              <a:rPr lang="hr-HR" sz="2400" dirty="0" smtClean="0">
                <a:latin typeface="arial" panose="020B0604020202020204" pitchFamily="34" charset="0"/>
              </a:rPr>
              <a:t>. god. 2017/2018. u  </a:t>
            </a:r>
            <a:r>
              <a:rPr lang="hr-HR" sz="2400" dirty="0" err="1" smtClean="0">
                <a:latin typeface="arial" panose="020B0604020202020204" pitchFamily="34" charset="0"/>
              </a:rPr>
              <a:t>Erasmus</a:t>
            </a:r>
            <a:r>
              <a:rPr lang="hr-HR" sz="2400" dirty="0" smtClean="0">
                <a:latin typeface="arial" panose="020B0604020202020204" pitchFamily="34" charset="0"/>
              </a:rPr>
              <a:t>+ programu mobilnosti za Ključnu aktivnost 1 u području visokoga obrazovanja: Mobilnost studenata i osoblja unutar programskih zemalja – broj projekta: 017-1-HR01-KA103-035012 </a:t>
            </a:r>
          </a:p>
          <a:p>
            <a:r>
              <a:rPr lang="hr-HR" sz="2400" dirty="0" smtClean="0">
                <a:latin typeface="arial" panose="020B0604020202020204" pitchFamily="34" charset="0"/>
              </a:rPr>
              <a:t>u svrhu obavljanja stručne prakse sudjelovalo je </a:t>
            </a:r>
            <a:r>
              <a:rPr lang="hr-HR" b="1" dirty="0" smtClean="0">
                <a:latin typeface="arial" panose="020B0604020202020204" pitchFamily="34" charset="0"/>
              </a:rPr>
              <a:t>13 studenata</a:t>
            </a:r>
          </a:p>
          <a:p>
            <a:r>
              <a:rPr lang="hr-HR" sz="2400" dirty="0" smtClean="0">
                <a:latin typeface="arial" panose="020B0604020202020204" pitchFamily="34" charset="0"/>
              </a:rPr>
              <a:t>u svrhu osposobljavanja ili držanja nastave je</a:t>
            </a:r>
            <a:r>
              <a:rPr lang="hr-HR" dirty="0" smtClean="0">
                <a:latin typeface="arial" panose="020B0604020202020204" pitchFamily="34" charset="0"/>
              </a:rPr>
              <a:t> </a:t>
            </a:r>
            <a:r>
              <a:rPr lang="hr-HR" b="1" dirty="0" smtClean="0">
                <a:latin typeface="arial" panose="020B0604020202020204" pitchFamily="34" charset="0"/>
              </a:rPr>
              <a:t>13 nastavnika </a:t>
            </a:r>
            <a:r>
              <a:rPr lang="hr-HR" sz="2400" dirty="0" smtClean="0">
                <a:latin typeface="arial" panose="020B0604020202020204" pitchFamily="34" charset="0"/>
              </a:rPr>
              <a:t>boravilo </a:t>
            </a:r>
            <a:r>
              <a:rPr lang="hr-HR" sz="2400" dirty="0">
                <a:latin typeface="arial" panose="020B0604020202020204" pitchFamily="34" charset="0"/>
              </a:rPr>
              <a:t>na mobilnosti </a:t>
            </a:r>
            <a:endParaRPr lang="hr-HR" sz="2400" dirty="0" smtClean="0"/>
          </a:p>
        </p:txBody>
      </p:sp>
    </p:spTree>
    <p:extLst>
      <p:ext uri="{BB962C8B-B14F-4D97-AF65-F5344CB8AC3E}">
        <p14:creationId xmlns:p14="http://schemas.microsoft.com/office/powerpoint/2010/main" val="24734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23987"/>
            <a:ext cx="8334373" cy="41380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hr-H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svečanoj konferenciji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„Kako je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Erasmus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postao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Erasmus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+, priča koja traje 30 godina“ povodom proslave tridesete godišnjice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Erasmus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 programa te desete godišnjice djelovanja Agencije za mobilnost i programe Europske unije.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Jedno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od pobjedničkih lica je Mateja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Sirovec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završena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studentica VGUK koja je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bila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na stručnoj praksi u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Francuskoj. Tijekom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svečanosti prikazan je kratki video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 razvoju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Erasmus programa u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Hrvatskoj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u kojem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sudjelovala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Renata Husinec, Erasmus 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koordinatorica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na Učilištu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aobljeni pravokutnik 3"/>
          <p:cNvSpPr/>
          <p:nvPr/>
        </p:nvSpPr>
        <p:spPr>
          <a:xfrm>
            <a:off x="247973" y="4386020"/>
            <a:ext cx="8086402" cy="1828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Nagrada koju </a:t>
            </a:r>
            <a:r>
              <a:rPr kumimoji="0" lang="hr-H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 dobila </a:t>
            </a:r>
            <a:r>
              <a:rPr kumimoji="0" lang="hr-HR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naša studentica te sudjelovanje naše </a:t>
            </a:r>
            <a:r>
              <a:rPr kumimoji="0" lang="hr-H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Erasmus</a:t>
            </a:r>
            <a:r>
              <a:rPr kumimoji="0" lang="hr-HR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r-H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koordinatorice </a:t>
            </a:r>
            <a:r>
              <a:rPr kumimoji="0" lang="hr-HR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 kratkom filmu o </a:t>
            </a:r>
            <a:r>
              <a:rPr kumimoji="0" lang="hr-H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Erasmusu</a:t>
            </a:r>
            <a:r>
              <a:rPr kumimoji="0" lang="hr-HR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 Hrvatskoj iznimno je priznanje i Visokom gospodarskom učilištu koje već godinama uspješno provodi </a:t>
            </a:r>
            <a:r>
              <a:rPr kumimoji="0" lang="hr-H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Erasmus</a:t>
            </a:r>
            <a:r>
              <a:rPr kumimoji="0" lang="hr-HR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program</a:t>
            </a:r>
            <a:r>
              <a:rPr kumimoji="0" lang="hr-H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4187" y="1513836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31504" y="764704"/>
            <a:ext cx="8928992" cy="61206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hr-HR" sz="2000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hr-HR" sz="2000" b="1" dirty="0">
                <a:solidFill>
                  <a:schemeClr val="tx1"/>
                </a:solidFill>
                <a:latin typeface="Calibri"/>
              </a:rPr>
              <a:t>REPUBLIKA ČEŠKA 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- Mendel University,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Faculty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of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AgriSciences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, Brno</a:t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schemeClr val="tx1"/>
                </a:solidFill>
                <a:latin typeface="Calibri"/>
              </a:rPr>
              <a:t>	1.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Dalibor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Jakopić</a:t>
            </a:r>
            <a:endParaRPr lang="hr-HR" sz="2000" b="1" dirty="0">
              <a:solidFill>
                <a:schemeClr val="tx1"/>
              </a:solidFill>
              <a:latin typeface="Calibri"/>
            </a:endParaRPr>
          </a:p>
          <a:p>
            <a:pPr>
              <a:defRPr/>
            </a:pPr>
            <a:r>
              <a:rPr lang="hr-HR" sz="2000" b="1" dirty="0">
                <a:solidFill>
                  <a:schemeClr val="tx1"/>
                </a:solidFill>
                <a:latin typeface="Calibri"/>
              </a:rPr>
              <a:t>	2. Ines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Majnić</a:t>
            </a:r>
            <a:endParaRPr lang="hr-HR" sz="2000" b="1" dirty="0">
              <a:solidFill>
                <a:schemeClr val="tx1"/>
              </a:solidFill>
              <a:latin typeface="Calibri"/>
            </a:endParaRPr>
          </a:p>
          <a:p>
            <a:pPr>
              <a:defRPr/>
            </a:pPr>
            <a:r>
              <a:rPr lang="hr-HR" sz="2000" b="1" dirty="0">
                <a:solidFill>
                  <a:schemeClr val="tx1"/>
                </a:solidFill>
                <a:latin typeface="Calibri"/>
              </a:rPr>
              <a:t>	3. Marko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Plukavec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b="1" dirty="0">
                <a:solidFill>
                  <a:schemeClr val="tx1"/>
                </a:solidFill>
                <a:latin typeface="Calibri"/>
              </a:rPr>
            </a:br>
            <a:r>
              <a:rPr lang="hr-HR" sz="2000" b="1" dirty="0">
                <a:solidFill>
                  <a:schemeClr val="tx1"/>
                </a:solidFill>
                <a:latin typeface="Calibri"/>
              </a:rPr>
              <a:t>FRANCUSKA 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- LEGTA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Bougainville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Brie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, Comte Robert </a:t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schemeClr val="tx1"/>
                </a:solidFill>
                <a:latin typeface="Calibri"/>
              </a:rPr>
              <a:t>	4.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Michaela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Ament</a:t>
            </a:r>
            <a:endParaRPr lang="hr-HR" sz="2000" b="1" dirty="0">
              <a:solidFill>
                <a:schemeClr val="tx1"/>
              </a:solidFill>
              <a:latin typeface="Calibri"/>
            </a:endParaRPr>
          </a:p>
          <a:p>
            <a:pPr>
              <a:defRPr/>
            </a:pPr>
            <a:r>
              <a:rPr lang="hr-HR" sz="2000" dirty="0">
                <a:solidFill>
                  <a:schemeClr val="tx1"/>
                </a:solidFill>
                <a:latin typeface="Calibri"/>
              </a:rPr>
              <a:t>	5.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Michaela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Vuhan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b="1" dirty="0">
                <a:solidFill>
                  <a:schemeClr val="tx1"/>
                </a:solidFill>
                <a:latin typeface="Calibri"/>
              </a:rPr>
            </a:br>
            <a:r>
              <a:rPr lang="hr-HR" sz="2000" b="1" dirty="0">
                <a:solidFill>
                  <a:schemeClr val="tx1"/>
                </a:solidFill>
                <a:latin typeface="Calibri"/>
              </a:rPr>
              <a:t>SLOVAČKA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- Slovenská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poľnohospodárska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univerzita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v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Nitre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Nitra</a:t>
            </a:r>
            <a:endParaRPr lang="hr-HR" sz="2000" dirty="0">
              <a:solidFill>
                <a:schemeClr val="tx1"/>
              </a:solidFill>
              <a:latin typeface="Calibri"/>
            </a:endParaRPr>
          </a:p>
          <a:p>
            <a:pPr>
              <a:defRPr/>
            </a:pPr>
            <a:r>
              <a:rPr lang="hr-HR" sz="2000" dirty="0">
                <a:solidFill>
                  <a:schemeClr val="tx1"/>
                </a:solidFill>
                <a:latin typeface="Calibri"/>
              </a:rPr>
              <a:t>	6.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Davor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Atlija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schemeClr val="tx1"/>
                </a:solidFill>
                <a:latin typeface="Calibri"/>
              </a:rPr>
              <a:t>	7.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Dominik Štimac</a:t>
            </a:r>
            <a:br>
              <a:rPr lang="hr-HR" sz="2000" b="1" dirty="0">
                <a:solidFill>
                  <a:schemeClr val="tx1"/>
                </a:solidFill>
                <a:latin typeface="Calibri"/>
              </a:rPr>
            </a:br>
            <a:r>
              <a:rPr lang="hr-HR" sz="2000" b="1" dirty="0">
                <a:solidFill>
                  <a:schemeClr val="tx1"/>
                </a:solidFill>
                <a:latin typeface="Calibri"/>
              </a:rPr>
              <a:t>PORTUGAL 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-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Instituto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Politecnico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de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Castelo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Branco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Castelo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Branco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schemeClr val="tx1"/>
                </a:solidFill>
                <a:latin typeface="Calibri"/>
              </a:rPr>
              <a:t>	8.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Adisa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 Ćatić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schemeClr val="tx1"/>
                </a:solidFill>
                <a:latin typeface="Calibri"/>
              </a:rPr>
              <a:t>	9.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Milan Suša</a:t>
            </a:r>
          </a:p>
          <a:p>
            <a:pPr>
              <a:defRPr/>
            </a:pPr>
            <a:r>
              <a:rPr lang="hr-HR" sz="2000" b="1" dirty="0">
                <a:solidFill>
                  <a:schemeClr val="tx1"/>
                </a:solidFill>
                <a:latin typeface="Calibri"/>
              </a:rPr>
              <a:t>SLOVENIJA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-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Univerza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v Mariboru, Fakulteta za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kmetijstvo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in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biosistemske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vede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schemeClr val="tx1"/>
                </a:solidFill>
                <a:latin typeface="Calibri"/>
              </a:rPr>
              <a:t>               10.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Milena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Lončarek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schemeClr val="tx1"/>
                </a:solidFill>
                <a:latin typeface="Calibri"/>
              </a:rPr>
              <a:t>               11.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Tomislav Novak</a:t>
            </a:r>
          </a:p>
          <a:p>
            <a:pPr>
              <a:defRPr/>
            </a:pPr>
            <a:r>
              <a:rPr lang="hr-HR" sz="2000" b="1" dirty="0">
                <a:solidFill>
                  <a:schemeClr val="tx1"/>
                </a:solidFill>
                <a:latin typeface="Calibri"/>
              </a:rPr>
              <a:t>               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12.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Helena Đurić</a:t>
            </a:r>
            <a:endParaRPr lang="hr-HR" sz="2000" dirty="0">
              <a:solidFill>
                <a:schemeClr val="tx1"/>
              </a:solidFill>
              <a:latin typeface="Calibri"/>
            </a:endParaRPr>
          </a:p>
          <a:p>
            <a:pPr>
              <a:defRPr/>
            </a:pPr>
            <a:r>
              <a:rPr lang="hr-HR" sz="2000" b="1" dirty="0">
                <a:solidFill>
                  <a:schemeClr val="tx1"/>
                </a:solidFill>
                <a:latin typeface="Calibri"/>
              </a:rPr>
              <a:t>VELIKA BRITANIJA 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-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Harper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Adams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 University,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Newport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Calibri"/>
              </a:rPr>
              <a:t>Shropshire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schemeClr val="tx1"/>
                </a:solidFill>
                <a:latin typeface="Calibri"/>
              </a:rPr>
              <a:t>               13.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Josip </a:t>
            </a:r>
            <a:r>
              <a:rPr lang="hr-HR" sz="2000" b="1" dirty="0" err="1">
                <a:solidFill>
                  <a:schemeClr val="tx1"/>
                </a:solidFill>
                <a:latin typeface="Calibri"/>
              </a:rPr>
              <a:t>Uremović</a:t>
            </a:r>
            <a:r>
              <a:rPr lang="hr-HR" sz="2000" dirty="0">
                <a:solidFill>
                  <a:schemeClr val="tx1"/>
                </a:solidFill>
                <a:latin typeface="Calibri"/>
              </a:rPr>
              <a:t/>
            </a:r>
            <a:br>
              <a:rPr lang="hr-HR" sz="2000" dirty="0">
                <a:solidFill>
                  <a:schemeClr val="tx1"/>
                </a:solidFill>
                <a:latin typeface="Calibri"/>
              </a:rPr>
            </a:br>
            <a:r>
              <a:rPr lang="hr-HR" sz="2000" dirty="0">
                <a:solidFill>
                  <a:prstClr val="white"/>
                </a:solidFill>
                <a:latin typeface="Calibri"/>
              </a:rPr>
              <a:t>                </a:t>
            </a:r>
            <a:endParaRPr lang="hr-HR" sz="20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1631505" y="188640"/>
            <a:ext cx="8928991" cy="5760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r-HR" sz="2000" b="1" dirty="0" smtClean="0">
                <a:solidFill>
                  <a:schemeClr val="tx1"/>
                </a:solidFill>
                <a:latin typeface="Calibri"/>
              </a:rPr>
              <a:t>ZAVRŠNA STRUČNA PRAKSA - E </a:t>
            </a:r>
            <a:r>
              <a:rPr lang="hr-HR" sz="2000" b="1" dirty="0">
                <a:solidFill>
                  <a:schemeClr val="tx1"/>
                </a:solidFill>
                <a:latin typeface="Calibri"/>
              </a:rPr>
              <a:t>R A S M U S +   </a:t>
            </a:r>
            <a:r>
              <a:rPr lang="hr-HR" sz="2000" b="1" dirty="0" smtClean="0">
                <a:solidFill>
                  <a:schemeClr val="tx1"/>
                </a:solidFill>
                <a:latin typeface="Calibri"/>
              </a:rPr>
              <a:t>MOBILNOST  S T U D E N T I </a:t>
            </a:r>
            <a:endParaRPr lang="hr-HR" sz="2000" b="1" dirty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3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644"/>
            <a:ext cx="3921072" cy="5889356"/>
          </a:xfrm>
        </p:spPr>
      </p:pic>
      <p:sp>
        <p:nvSpPr>
          <p:cNvPr id="6" name="Pravokutnik 5"/>
          <p:cNvSpPr/>
          <p:nvPr/>
        </p:nvSpPr>
        <p:spPr>
          <a:xfrm>
            <a:off x="1007393" y="322195"/>
            <a:ext cx="317715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prstClr val="black"/>
                </a:solidFill>
              </a:rPr>
              <a:t>REPUBLIKA ČEŠKA </a:t>
            </a:r>
            <a:endParaRPr lang="hr-HR" sz="24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458" y="2334800"/>
            <a:ext cx="6280761" cy="470798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861" y="0"/>
            <a:ext cx="6346486" cy="400541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083" y="2334800"/>
            <a:ext cx="3599391" cy="47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3016" y="274638"/>
            <a:ext cx="2854411" cy="812757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hr-HR" sz="2400" b="1" dirty="0" smtClean="0"/>
              <a:t>FRANCUSKA</a:t>
            </a:r>
            <a:endParaRPr lang="hr-HR" sz="2400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" y="0"/>
            <a:ext cx="3843259" cy="51243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35" y="679621"/>
            <a:ext cx="4633784" cy="6178379"/>
          </a:xfrm>
          <a:prstGeom prst="rect">
            <a:avLst/>
          </a:prstGeom>
        </p:spPr>
      </p:pic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0758" y="2454075"/>
            <a:ext cx="603556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86237" y="450057"/>
            <a:ext cx="3063238" cy="71596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hr-HR" sz="2800" b="1" dirty="0" smtClean="0"/>
              <a:t>SLOVENIJA</a:t>
            </a:r>
            <a:endParaRPr lang="hr-HR" sz="28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83" y="2332037"/>
            <a:ext cx="6034617" cy="4525963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522" y="3053166"/>
            <a:ext cx="6424779" cy="42707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522" y="0"/>
            <a:ext cx="696223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836712"/>
            <a:ext cx="9144000" cy="60212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endParaRPr lang="hr-HR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hr-HR" sz="20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Tatjana 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Jelen, Marijana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Vrbančić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, Iva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Stuburić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, Vedran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Nervo</a:t>
            </a:r>
            <a:endParaRPr lang="hr-HR" sz="2000" b="1" dirty="0">
              <a:solidFill>
                <a:schemeClr val="tx1"/>
              </a:solidFill>
              <a:latin typeface="Cambria" panose="02040503050406030204" pitchFamily="18" charset="0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Banat</a:t>
            </a:r>
            <a:r>
              <a:rPr lang="hr-HR" dirty="0">
                <a:solidFill>
                  <a:schemeClr val="tx1"/>
                </a:solidFill>
                <a:latin typeface="Cambria" panose="02040503050406030204" pitchFamily="18" charset="0"/>
              </a:rPr>
              <a:t>’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s University of Agricultural Sciences and Veterinary Medicine „King Michael I of Romania“</a:t>
            </a:r>
            <a:r>
              <a:rPr lang="hr-HR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Timisoara </a:t>
            </a:r>
            <a:endParaRPr lang="hr-HR" dirty="0">
              <a:solidFill>
                <a:schemeClr val="tx1"/>
              </a:solidFill>
              <a:latin typeface="Cambria" panose="02040503050406030204" pitchFamily="18" charset="0"/>
              <a:cs typeface="Times New Roman"/>
            </a:endParaRPr>
          </a:p>
          <a:p>
            <a:pPr algn="just">
              <a:spcAft>
                <a:spcPts val="800"/>
              </a:spcAft>
            </a:pPr>
            <a:endParaRPr lang="hr-HR" b="1" dirty="0">
              <a:solidFill>
                <a:schemeClr val="tx1"/>
              </a:solidFill>
              <a:latin typeface="Cambria" panose="02040503050406030204" pitchFamily="18" charset="0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Valentina Papić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Bogadi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 </a:t>
            </a:r>
            <a:endParaRPr lang="hr-HR" sz="2000" dirty="0">
              <a:solidFill>
                <a:schemeClr val="tx1"/>
              </a:solidFill>
              <a:latin typeface="Cambria" panose="02040503050406030204" pitchFamily="18" charset="0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hr-HR" i="1" dirty="0" err="1">
                <a:solidFill>
                  <a:schemeClr val="tx1"/>
                </a:solidFill>
                <a:latin typeface="Calibri"/>
              </a:rPr>
              <a:t>Univerza</a:t>
            </a:r>
            <a:r>
              <a:rPr lang="hr-HR" i="1" dirty="0">
                <a:solidFill>
                  <a:schemeClr val="tx1"/>
                </a:solidFill>
                <a:latin typeface="Calibri"/>
              </a:rPr>
              <a:t> v </a:t>
            </a:r>
            <a:r>
              <a:rPr lang="hr-HR" i="1" dirty="0" smtClean="0">
                <a:solidFill>
                  <a:schemeClr val="tx1"/>
                </a:solidFill>
                <a:latin typeface="Calibri"/>
              </a:rPr>
              <a:t>Mariboru, </a:t>
            </a:r>
            <a:r>
              <a:rPr lang="hr-HR" i="1" dirty="0">
                <a:solidFill>
                  <a:schemeClr val="tx1"/>
                </a:solidFill>
                <a:latin typeface="Calibri"/>
              </a:rPr>
              <a:t>Maribor</a:t>
            </a:r>
            <a:endParaRPr lang="hr-HR" dirty="0">
              <a:solidFill>
                <a:schemeClr val="tx1"/>
              </a:solidFill>
              <a:latin typeface="Cambria" panose="02040503050406030204" pitchFamily="18" charset="0"/>
              <a:cs typeface="Times New Roman"/>
            </a:endParaRPr>
          </a:p>
          <a:p>
            <a:pPr algn="just">
              <a:spcAft>
                <a:spcPts val="800"/>
              </a:spcAft>
            </a:pPr>
            <a:endParaRPr lang="hr-HR" b="1" u="sng" dirty="0">
              <a:solidFill>
                <a:schemeClr val="tx1"/>
              </a:solidFill>
              <a:latin typeface="Cambria" panose="02040503050406030204" pitchFamily="18" charset="0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Nada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Dadaček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, Silvije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Jerčinović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, Sandra Kantar, Kristina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Svržnjak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 </a:t>
            </a:r>
          </a:p>
          <a:p>
            <a:pPr algn="ctr">
              <a:spcAft>
                <a:spcPts val="800"/>
              </a:spcAft>
            </a:pPr>
            <a:r>
              <a:rPr lang="hr-HR" i="1" dirty="0" err="1" smtClean="0">
                <a:solidFill>
                  <a:schemeClr val="tx1"/>
                </a:solidFill>
                <a:latin typeface="Calibri"/>
              </a:rPr>
              <a:t>Canakkale</a:t>
            </a:r>
            <a:r>
              <a:rPr lang="hr-HR" i="1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hr-HR" i="1" dirty="0">
                <a:solidFill>
                  <a:schemeClr val="tx1"/>
                </a:solidFill>
                <a:latin typeface="Calibri"/>
              </a:rPr>
              <a:t>18 Mart </a:t>
            </a:r>
            <a:r>
              <a:rPr lang="hr-HR" i="1" dirty="0" err="1">
                <a:solidFill>
                  <a:schemeClr val="tx1"/>
                </a:solidFill>
                <a:latin typeface="Calibri"/>
              </a:rPr>
              <a:t>Üniversitesi</a:t>
            </a:r>
            <a:r>
              <a:rPr lang="hr-HR" i="1" dirty="0">
                <a:solidFill>
                  <a:schemeClr val="tx1"/>
                </a:solidFill>
                <a:latin typeface="Calibri"/>
              </a:rPr>
              <a:t>, </a:t>
            </a:r>
            <a:r>
              <a:rPr lang="hr-HR" i="1" dirty="0" err="1">
                <a:solidFill>
                  <a:schemeClr val="tx1"/>
                </a:solidFill>
                <a:latin typeface="Calibri"/>
              </a:rPr>
              <a:t>Canakkale</a:t>
            </a:r>
            <a:r>
              <a:rPr lang="hr-HR" dirty="0">
                <a:solidFill>
                  <a:schemeClr val="tx1"/>
                </a:solidFill>
                <a:latin typeface="Calibri"/>
              </a:rPr>
              <a:t> </a:t>
            </a:r>
          </a:p>
          <a:p>
            <a:pPr algn="just">
              <a:spcAft>
                <a:spcPts val="800"/>
              </a:spcAft>
            </a:pPr>
            <a:r>
              <a:rPr lang="hr-HR" u="sng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 </a:t>
            </a:r>
            <a:endParaRPr lang="hr-HR" dirty="0">
              <a:solidFill>
                <a:schemeClr val="tx1"/>
              </a:solidFill>
              <a:latin typeface="Cambria" panose="02040503050406030204" pitchFamily="18" charset="0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Renata Husinec, Renata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Erhatić</a:t>
            </a:r>
            <a:endParaRPr lang="hr-HR" sz="2000" b="1" dirty="0">
              <a:solidFill>
                <a:schemeClr val="tx1"/>
              </a:solidFill>
              <a:latin typeface="Cambria" panose="02040503050406030204" pitchFamily="18" charset="0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hr-HR" b="1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 </a:t>
            </a:r>
            <a:r>
              <a:rPr lang="hr-HR" i="1" dirty="0" err="1" smtClean="0">
                <a:solidFill>
                  <a:schemeClr val="tx1"/>
                </a:solidFill>
                <a:latin typeface="Calibri"/>
              </a:rPr>
              <a:t>Universidade</a:t>
            </a:r>
            <a:r>
              <a:rPr lang="hr-HR" i="1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hr-HR" i="1" dirty="0" err="1">
                <a:solidFill>
                  <a:schemeClr val="tx1"/>
                </a:solidFill>
                <a:latin typeface="Calibri"/>
              </a:rPr>
              <a:t>dos</a:t>
            </a:r>
            <a:r>
              <a:rPr lang="hr-HR" i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i="1" dirty="0" err="1">
                <a:solidFill>
                  <a:schemeClr val="tx1"/>
                </a:solidFill>
                <a:latin typeface="Calibri"/>
              </a:rPr>
              <a:t>Açores</a:t>
            </a:r>
            <a:r>
              <a:rPr lang="hr-HR" i="1" dirty="0">
                <a:solidFill>
                  <a:schemeClr val="tx1"/>
                </a:solidFill>
                <a:latin typeface="Calibri"/>
              </a:rPr>
              <a:t> </a:t>
            </a:r>
            <a:endParaRPr lang="hr-HR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Aft>
                <a:spcPts val="800"/>
              </a:spcAft>
            </a:pPr>
            <a:endParaRPr lang="hr-HR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Marijana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Ivanek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-Martinčić, Marcela </a:t>
            </a:r>
            <a:r>
              <a:rPr lang="hr-HR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Andreata</a:t>
            </a:r>
            <a:r>
              <a:rPr lang="hr-HR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-Koren</a:t>
            </a:r>
            <a:r>
              <a:rPr lang="hr-HR" sz="2000" dirty="0">
                <a:solidFill>
                  <a:schemeClr val="tx1"/>
                </a:solidFill>
                <a:latin typeface="Cambria" panose="02040503050406030204" pitchFamily="18" charset="0"/>
                <a:cs typeface="Times New Roman"/>
              </a:rPr>
              <a:t> </a:t>
            </a:r>
          </a:p>
          <a:p>
            <a:pPr algn="ctr">
              <a:spcAft>
                <a:spcPts val="800"/>
              </a:spcAft>
            </a:pPr>
            <a:r>
              <a:rPr lang="hr-HR" dirty="0">
                <a:solidFill>
                  <a:schemeClr val="tx1"/>
                </a:solidFill>
                <a:latin typeface="Calibri"/>
              </a:rPr>
              <a:t>Slovenská </a:t>
            </a:r>
            <a:r>
              <a:rPr lang="hr-HR" dirty="0" err="1">
                <a:solidFill>
                  <a:schemeClr val="tx1"/>
                </a:solidFill>
                <a:latin typeface="Calibri"/>
              </a:rPr>
              <a:t>poľnohospodárska</a:t>
            </a:r>
            <a:r>
              <a:rPr lang="hr-HR" dirty="0">
                <a:solidFill>
                  <a:schemeClr val="tx1"/>
                </a:solidFill>
                <a:latin typeface="Calibri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Calibri"/>
              </a:rPr>
              <a:t>univerzita</a:t>
            </a:r>
            <a:r>
              <a:rPr lang="hr-HR" dirty="0">
                <a:solidFill>
                  <a:schemeClr val="tx1"/>
                </a:solidFill>
                <a:latin typeface="Calibri"/>
              </a:rPr>
              <a:t> v </a:t>
            </a:r>
            <a:r>
              <a:rPr lang="hr-HR" dirty="0" err="1">
                <a:solidFill>
                  <a:schemeClr val="tx1"/>
                </a:solidFill>
                <a:latin typeface="Calibri"/>
              </a:rPr>
              <a:t>Nitre</a:t>
            </a:r>
            <a:r>
              <a:rPr lang="hr-HR" dirty="0">
                <a:solidFill>
                  <a:schemeClr val="tx1"/>
                </a:solidFill>
                <a:latin typeface="Calibri"/>
              </a:rPr>
              <a:t>, </a:t>
            </a:r>
            <a:r>
              <a:rPr lang="hr-HR" dirty="0" err="1">
                <a:solidFill>
                  <a:schemeClr val="tx1"/>
                </a:solidFill>
                <a:latin typeface="Calibri"/>
              </a:rPr>
              <a:t>Nitra</a:t>
            </a:r>
            <a:endParaRPr lang="hr-HR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2963586" y="188640"/>
            <a:ext cx="6336837" cy="5760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  <a:latin typeface="Calibri"/>
              </a:rPr>
              <a:t>E R A S M U S    M O B I L N O S T – (ne) nastavno osoblje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7888" y="980729"/>
            <a:ext cx="2304256" cy="2861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prstClr val="white"/>
                </a:solidFill>
                <a:latin typeface="Calibri"/>
              </a:rPr>
              <a:t>RUMUNJSKA</a:t>
            </a:r>
          </a:p>
        </p:txBody>
      </p:sp>
      <p:sp>
        <p:nvSpPr>
          <p:cNvPr id="9" name="Rectangle 8"/>
          <p:cNvSpPr/>
          <p:nvPr/>
        </p:nvSpPr>
        <p:spPr>
          <a:xfrm>
            <a:off x="5121424" y="2276872"/>
            <a:ext cx="2232248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prstClr val="white"/>
                </a:solidFill>
                <a:latin typeface="Calibri"/>
              </a:rPr>
              <a:t>SLOVENIJA</a:t>
            </a:r>
            <a:endParaRPr lang="hr-H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424" y="3573016"/>
            <a:ext cx="2232248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prstClr val="white"/>
                </a:solidFill>
                <a:latin typeface="Calibri"/>
              </a:rPr>
              <a:t>TURSKA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21424" y="4653136"/>
            <a:ext cx="2232248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prstClr val="white"/>
                </a:solidFill>
                <a:latin typeface="Calibri"/>
              </a:rPr>
              <a:t>PORTUGAL</a:t>
            </a:r>
            <a:endParaRPr lang="hr-H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21424" y="5733256"/>
            <a:ext cx="2232248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prstClr val="white"/>
                </a:solidFill>
                <a:latin typeface="Calibri"/>
              </a:rPr>
              <a:t>SLOVAČKA</a:t>
            </a:r>
          </a:p>
        </p:txBody>
      </p:sp>
    </p:spTree>
    <p:extLst>
      <p:ext uri="{BB962C8B-B14F-4D97-AF65-F5344CB8AC3E}">
        <p14:creationId xmlns:p14="http://schemas.microsoft.com/office/powerpoint/2010/main" val="13816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5" y="128587"/>
            <a:ext cx="3707743" cy="6600825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262347" y="4848047"/>
            <a:ext cx="5907850" cy="156966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Tatjana Jelen, Vedran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Nervo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Iva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Stuburić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Marijana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Vrbančić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Rumunjskoj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/>
            </a:r>
            <a:b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959" y="-639900"/>
            <a:ext cx="7224386" cy="671837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152" y="3996648"/>
            <a:ext cx="5358848" cy="301168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083" y="-216385"/>
            <a:ext cx="3657917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9966" y="365125"/>
            <a:ext cx="8229600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hr-HR" sz="2800" b="1" dirty="0"/>
              <a:t>Valentina Papić </a:t>
            </a:r>
            <a:r>
              <a:rPr lang="hr-HR" sz="2800" b="1" dirty="0" err="1"/>
              <a:t>Bogadi</a:t>
            </a:r>
            <a:r>
              <a:rPr lang="hr-HR" sz="2800" b="1" dirty="0"/>
              <a:t> </a:t>
            </a:r>
            <a:r>
              <a:rPr lang="hr-HR" sz="2800" b="1" dirty="0" smtClean="0"/>
              <a:t>- </a:t>
            </a:r>
            <a:r>
              <a:rPr lang="hr-HR" sz="2800" b="1" dirty="0" err="1" smtClean="0"/>
              <a:t>Univerza</a:t>
            </a:r>
            <a:r>
              <a:rPr lang="hr-HR" sz="2800" b="1" dirty="0" smtClean="0"/>
              <a:t> </a:t>
            </a:r>
            <a:r>
              <a:rPr lang="hr-HR" sz="2800" b="1" dirty="0"/>
              <a:t>v Mariboru, </a:t>
            </a:r>
            <a:r>
              <a:rPr lang="hr-HR" sz="2800" b="1" dirty="0" smtClean="0"/>
              <a:t>Slovenija</a:t>
            </a:r>
            <a:endParaRPr lang="hr-HR" sz="28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83" y="3027321"/>
            <a:ext cx="5113421" cy="53086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44" y="1690688"/>
            <a:ext cx="6416843" cy="4812632"/>
          </a:xfrm>
          <a:prstGeom prst="rect">
            <a:avLst/>
          </a:prstGeom>
        </p:spPr>
      </p:pic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873" y="4097004"/>
            <a:ext cx="326164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529</Words>
  <Application>Microsoft Office PowerPoint</Application>
  <PresentationFormat>Widescreen</PresentationFormat>
  <Paragraphs>62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</vt:lpstr>
      <vt:lpstr>Calibri</vt:lpstr>
      <vt:lpstr>Calibri Light</vt:lpstr>
      <vt:lpstr>Cambria</vt:lpstr>
      <vt:lpstr>Times New Roman</vt:lpstr>
      <vt:lpstr>Tema sustava Office</vt:lpstr>
      <vt:lpstr>2_Tema sustava Office</vt:lpstr>
      <vt:lpstr>1_Tema sustava Office</vt:lpstr>
      <vt:lpstr>3_Tema sustava Office</vt:lpstr>
      <vt:lpstr>PowerPoint Presentation</vt:lpstr>
      <vt:lpstr>Erasmus+  odlazna mobilnost</vt:lpstr>
      <vt:lpstr>PowerPoint Presentation</vt:lpstr>
      <vt:lpstr>PowerPoint Presentation</vt:lpstr>
      <vt:lpstr>FRANCUSKA</vt:lpstr>
      <vt:lpstr>SLOVENIJA</vt:lpstr>
      <vt:lpstr>PowerPoint Presentation</vt:lpstr>
      <vt:lpstr>PowerPoint Presentation</vt:lpstr>
      <vt:lpstr>Valentina Papić Bogadi - Univerza v Mariboru, Slovenija</vt:lpstr>
      <vt:lpstr>Kristina Svržnjak i Sandra Kantar na stručnom usavršavanju u  Canakkale Onsekiz Mart University u Turskoj. </vt:lpstr>
      <vt:lpstr>   Silvije Jerčinović i Nada Dadaček na osposobljavanju  u Çanakkaleu i Bajramiçu, Turska</vt:lpstr>
      <vt:lpstr>PowerPoint Presentation</vt:lpstr>
      <vt:lpstr>PowerPoint Presentation</vt:lpstr>
      <vt:lpstr>Renata Husinec boravila je kao pozvani međunarodni član povjerenstva za obranu magistarskih radova u ENSFEA-i (Toulouse)</vt:lpstr>
      <vt:lpstr>PowerPoint Presentation</vt:lpstr>
      <vt:lpstr> Stručni posjeti u Učilištu  Skupina od 13 studenata agronomije iz poznate francuske visoke škole VetAgro Sup  iz Clermont-Ferranda - sedmodnevni stručni posjet Hrvatskoj (10. -16. veljače 2018.)  s ciljem upoznavanja stočarske proizvodnje. </vt:lpstr>
      <vt:lpstr>Skupina od četrdesetak studenata i profesora  iz francuskoga učilišta Lycée de Bougainville  u posjetu od 8. do 14 travnja 2018.</vt:lpstr>
      <vt:lpstr>Grupa mladih francuskih poljoprivrednika (21) iz pokrajine Alzas 12. ožujka posjetili su Učilište u sklopu studijskog putovanja po Hrvatskoj.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tjelen</dc:creator>
  <cp:lastModifiedBy>A</cp:lastModifiedBy>
  <cp:revision>45</cp:revision>
  <dcterms:created xsi:type="dcterms:W3CDTF">2018-11-18T14:47:47Z</dcterms:created>
  <dcterms:modified xsi:type="dcterms:W3CDTF">2019-07-15T21:10:56Z</dcterms:modified>
</cp:coreProperties>
</file>