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63D8D-3CC2-4FAB-99EB-09C1821C180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17783" y="802294"/>
            <a:ext cx="8637074" cy="2541428"/>
          </a:xfrm>
        </p:spPr>
        <p:txBody>
          <a:bodyPr bIns="0" anchor="b"/>
          <a:lstStyle>
            <a:lvl1pPr>
              <a:defRPr sz="66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27A9C-6D70-48B3-A9E8-CD956902D71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17783" y="3531202"/>
            <a:ext cx="8637074" cy="977621"/>
          </a:xfrm>
        </p:spPr>
        <p:txBody>
          <a:bodyPr tIns="91440" bIns="91440"/>
          <a:lstStyle>
            <a:lvl1pPr marL="0" indent="0">
              <a:buNone/>
              <a:defRPr sz="1800" cap="all"/>
            </a:lvl1pPr>
          </a:lstStyle>
          <a:p>
            <a:pPr lvl="0"/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80110-DB8F-46B2-AB60-B6823E6CA3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4B8652-FFEF-4A5C-96B5-ECD71E2A964B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3C2E6-14AF-46CD-994B-131EF6CBBA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416503" y="329302"/>
            <a:ext cx="4973915" cy="309204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2B440-57E0-40DD-820E-144A1C01A1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437665" y="798975"/>
            <a:ext cx="811017" cy="503578"/>
          </a:xfrm>
        </p:spPr>
        <p:txBody>
          <a:bodyPr/>
          <a:lstStyle>
            <a:lvl1pPr>
              <a:defRPr/>
            </a:lvl1pPr>
          </a:lstStyle>
          <a:p>
            <a:pPr lvl="0"/>
            <a:fld id="{48B73D28-EFD7-436D-947D-186F291CDE2B}" type="slidenum">
              <a:t>‹#›</a:t>
            </a:fld>
            <a:endParaRPr lang="en-US"/>
          </a:p>
        </p:txBody>
      </p: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CA5BF8C1-55DB-4840-A1EA-5F9FEE57857C}"/>
              </a:ext>
            </a:extLst>
          </p:cNvPr>
          <p:cNvCxnSpPr/>
          <p:nvPr/>
        </p:nvCxnSpPr>
        <p:spPr>
          <a:xfrm>
            <a:off x="2417783" y="3528541"/>
            <a:ext cx="8637066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5642780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FE87A-9B5A-40AA-86B5-978638E4FD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7D52C-390E-4346-8714-4608BE1E9D4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AF142-B256-42E7-BB19-1F84726571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2D7A9A-1548-4A00-BA1A-06E958028D97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54A79-C234-41D8-9100-4CF2BAF63F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A4F7-02A4-4A17-9E5D-B965923BA4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9EE164-F2E5-417F-A9A4-D5AD8FB16E50}" type="slidenum">
              <a:t>‹#›</a:t>
            </a:fld>
            <a:endParaRPr lang="en-US"/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A6AB759E-6393-486A-84FA-69E252FFEF25}"/>
              </a:ext>
            </a:extLst>
          </p:cNvPr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12947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2F23C-E43A-4A97-9C5C-1ECFE7B8BF0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439113" y="798975"/>
            <a:ext cx="1615744" cy="465989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2A00F-8C90-4410-ABAD-E317AEC1799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444669" y="798975"/>
            <a:ext cx="7828827" cy="4659892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FB5FE-4BCF-4C65-B7AB-DD55EA32F9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A1DF98-5F9D-48B8-A77D-8DF834C9EC5B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11EBA-5D2C-49B2-879C-354482500B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E0559-B1A0-4177-ADD2-C60B979C56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F21A8A-8893-4A98-A1E7-2C84BB36D172}" type="slidenum">
              <a:t>‹#›</a:t>
            </a:fld>
            <a:endParaRPr lang="en-US"/>
          </a:p>
        </p:txBody>
      </p: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CC2E58D2-EA08-4D65-B88F-03967C89EB51}"/>
              </a:ext>
            </a:extLst>
          </p:cNvPr>
          <p:cNvCxnSpPr/>
          <p:nvPr/>
        </p:nvCxnSpPr>
        <p:spPr>
          <a:xfrm>
            <a:off x="9439113" y="798975"/>
            <a:ext cx="0" cy="4659883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11879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EE12-1FB8-4238-8F09-DAAADCF0F02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BE9AB-4F16-4ADA-B68D-A0AA9D0B6EB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2476-89B9-41A3-AF18-8E2924C1763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9B09FD-1D7B-49EA-95AF-EDF17EAA034B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D7FCF-27BC-4D65-B255-70151A6F13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61C81-CA08-4D4D-8608-308F274CA6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A0E47B-4A9F-4EDA-B2C6-0545E31C9E5F}" type="slidenum">
              <a:t>‹#›</a:t>
            </a:fld>
            <a:endParaRPr lang="en-US"/>
          </a:p>
        </p:txBody>
      </p: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06D34DD7-1D15-4378-9260-134D3C02C4C1}"/>
              </a:ext>
            </a:extLst>
          </p:cNvPr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87769331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7542-41C3-4A6D-91A7-155FB89C71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4243" y="1756132"/>
            <a:ext cx="8643155" cy="1887952"/>
          </a:xfrm>
        </p:spPr>
        <p:txBody>
          <a:bodyPr anchor="b"/>
          <a:lstStyle>
            <a:lvl1pPr>
              <a:defRPr sz="36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70B4A-0CE8-44CC-880B-447C83C352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4243" y="3806199"/>
            <a:ext cx="8630445" cy="1012926"/>
          </a:xfrm>
        </p:spPr>
        <p:txBody>
          <a:bodyPr tIns="91440"/>
          <a:lstStyle>
            <a:lvl1pPr marL="0" indent="0">
              <a:buNone/>
              <a:defRPr sz="18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A50DF-A0E6-4187-96D6-686625A2EA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5B5B2D-B636-432D-BDCC-7253AA0F1C20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2D01C-6A2C-4B47-8C0D-4FEEAC3024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7E771-1112-41E0-8DF5-09EC28301E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0DD98A-B193-4A50-BAFC-2DC56BADA603}" type="slidenum">
              <a:t>‹#›</a:t>
            </a:fld>
            <a:endParaRPr lang="en-US"/>
          </a:p>
        </p:txBody>
      </p: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70D826BA-3CC8-4958-8B36-614A14F0E6E9}"/>
              </a:ext>
            </a:extLst>
          </p:cNvPr>
          <p:cNvCxnSpPr/>
          <p:nvPr/>
        </p:nvCxnSpPr>
        <p:spPr>
          <a:xfrm>
            <a:off x="1454243" y="3804982"/>
            <a:ext cx="8630445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6771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2BC9-49A0-4A90-B9A5-147C5B088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9214" y="804891"/>
            <a:ext cx="9605634" cy="10593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DB197-AF53-4FE6-9B0B-56BC173AA6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47330" y="2010875"/>
            <a:ext cx="4645152" cy="34485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7AB0E-4B2D-4D4F-AB1B-6C68B6DA1B1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413775" y="2017340"/>
            <a:ext cx="4645152" cy="34415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A0746-5811-44AB-8BC6-17CFCC7217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C75AC9-2987-44E1-971B-AC38AEA61AA9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8C292-F9CB-48FD-BE0F-8A16D82D34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0A5CD-9CF9-4D54-B175-2152AD12CD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9EE136-828B-4D79-A9F6-230BCBA2E87F}" type="slidenum">
              <a:t>‹#›</a:t>
            </a:fld>
            <a:endParaRPr lang="en-US"/>
          </a:p>
        </p:txBody>
      </p:sp>
      <p:cxnSp>
        <p:nvCxnSpPr>
          <p:cNvPr id="8" name="Straight Connector 34">
            <a:extLst>
              <a:ext uri="{FF2B5EF4-FFF2-40B4-BE49-F238E27FC236}">
                <a16:creationId xmlns:a16="http://schemas.microsoft.com/office/drawing/2014/main" id="{9CA3A849-D8B7-4B46-B691-FFB1C6B88826}"/>
              </a:ext>
            </a:extLst>
          </p:cNvPr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00567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A8E5-B2F5-4BCA-BF6E-D1EC56A6A3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193" y="804159"/>
            <a:ext cx="9607664" cy="10563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60792-F5B9-4AB3-ADB1-62AF9EB4C6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47193" y="2019552"/>
            <a:ext cx="4645152" cy="80194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cap="all">
                <a:solidFill>
                  <a:srgbClr val="B71E42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6293B-4FBF-4024-AAE1-324806A5969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447193" y="2824270"/>
            <a:ext cx="4645152" cy="26444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680B6-2C96-489A-890B-D00558DCBCE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412358" y="2023000"/>
            <a:ext cx="4645152" cy="80223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cap="all">
                <a:solidFill>
                  <a:srgbClr val="B71E42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15659-70B5-4F61-80CE-3C8A4D31A99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412358" y="2821490"/>
            <a:ext cx="4645152" cy="26373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D8A922-CDB6-4A36-9524-016CB7584F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3DAFBD-CE03-4D89-92F4-39DB77AA5FA5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3D239D-96BE-48E3-9EA9-37AA66A936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EC044-34CC-4AF6-A62A-2C41F5164D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E2067D-966A-45B5-BEEA-54186517DC66}" type="slidenum">
              <a:t>‹#›</a:t>
            </a:fld>
            <a:endParaRPr lang="en-US"/>
          </a:p>
        </p:txBody>
      </p:sp>
      <p:cxnSp>
        <p:nvCxnSpPr>
          <p:cNvPr id="10" name="Straight Connector 28">
            <a:extLst>
              <a:ext uri="{FF2B5EF4-FFF2-40B4-BE49-F238E27FC236}">
                <a16:creationId xmlns:a16="http://schemas.microsoft.com/office/drawing/2014/main" id="{40BF555F-4953-48A4-AF94-894A51B99917}"/>
              </a:ext>
            </a:extLst>
          </p:cNvPr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79058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F3F29-8C53-4C6D-B1D2-25938D124E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25A71-E7C4-40C6-AC70-1FE9202305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2286D7-56D1-4039-AFE3-B79E742BC350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EB149F-D20B-4892-BE68-D9049EB235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B64E-FB9F-4B14-A998-AE826E7516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A99562-B0E7-4F88-879C-4F2922E23D63}" type="slidenum">
              <a:t>‹#›</a:t>
            </a:fld>
            <a:endParaRPr lang="en-US"/>
          </a:p>
        </p:txBody>
      </p:sp>
      <p:cxnSp>
        <p:nvCxnSpPr>
          <p:cNvPr id="6" name="Straight Connector 24">
            <a:extLst>
              <a:ext uri="{FF2B5EF4-FFF2-40B4-BE49-F238E27FC236}">
                <a16:creationId xmlns:a16="http://schemas.microsoft.com/office/drawing/2014/main" id="{CA7CC5A2-3459-4963-B74A-57E00D78E920}"/>
              </a:ext>
            </a:extLst>
          </p:cNvPr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65448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E63549-3712-4EF8-A771-0D500CDD36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39CD01-0C15-4F27-BDF2-F243F5996482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873DE5-A60D-4085-B308-030102FEA0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586A3-4E2D-40DF-8A5E-37B4D4352E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108F18-3D42-48CD-877F-7C521684A9C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2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7F2A-C719-466A-B720-8AEF8F5B53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4669" y="798975"/>
            <a:ext cx="3273094" cy="2247119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2426F-8275-421D-BEA6-E1B99D33205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43711" y="798975"/>
            <a:ext cx="6012472" cy="4658822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25D9A-9B75-4163-ACC0-0CFDB009F7E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444669" y="3205493"/>
            <a:ext cx="3275015" cy="224818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A5F40-33F7-4965-AE48-0C1498D82E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E90A79-6725-4435-A443-044435DFFC8B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3B896-275F-49F0-8302-ED38398605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DD34E-7191-4ECF-BD3E-4C2D7F7E4E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D5A8C8-A2ED-46C3-B9CF-62CD7B66BF07}" type="slidenum">
              <a:t>‹#›</a:t>
            </a:fld>
            <a:endParaRPr lang="en-US"/>
          </a:p>
        </p:txBody>
      </p:sp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56ADDEC5-15E2-4BCF-9EC6-CF81229B3868}"/>
              </a:ext>
            </a:extLst>
          </p:cNvPr>
          <p:cNvCxnSpPr/>
          <p:nvPr/>
        </p:nvCxnSpPr>
        <p:spPr>
          <a:xfrm>
            <a:off x="1448281" y="3205493"/>
            <a:ext cx="3269492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8211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9D741941-BE18-4BAB-899D-5AAD1E297188}"/>
              </a:ext>
            </a:extLst>
          </p:cNvPr>
          <p:cNvGrpSpPr/>
          <p:nvPr/>
        </p:nvGrpSpPr>
        <p:grpSpPr>
          <a:xfrm>
            <a:off x="7477387" y="482172"/>
            <a:ext cx="4074529" cy="5149105"/>
            <a:chOff x="7477387" y="482172"/>
            <a:chExt cx="4074529" cy="5149105"/>
          </a:xfrm>
        </p:grpSpPr>
        <p:sp>
          <p:nvSpPr>
            <p:cNvPr id="3" name="Rectangle 17">
              <a:extLst>
                <a:ext uri="{FF2B5EF4-FFF2-40B4-BE49-F238E27FC236}">
                  <a16:creationId xmlns:a16="http://schemas.microsoft.com/office/drawing/2014/main" id="{0751715C-B618-49C4-ABDE-D6DE5D2BE922}"/>
                </a:ext>
              </a:extLst>
            </p:cNvPr>
            <p:cNvSpPr/>
            <p:nvPr/>
          </p:nvSpPr>
          <p:spPr>
            <a:xfrm>
              <a:off x="7477387" y="482172"/>
              <a:ext cx="4074529" cy="514910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28601" dir="4740049" algn="tl">
                <a:srgbClr val="000000">
                  <a:alpha val="34000"/>
                </a:srgbClr>
              </a:outerShdw>
            </a:effectLst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ADA0DE36-5953-4B0C-9C29-292426DB1A8B}"/>
                </a:ext>
              </a:extLst>
            </p:cNvPr>
            <p:cNvSpPr/>
            <p:nvPr/>
          </p:nvSpPr>
          <p:spPr>
            <a:xfrm>
              <a:off x="7790450" y="812508"/>
              <a:ext cx="3450287" cy="4466450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4" cap="flat">
              <a:solidFill>
                <a:srgbClr val="19191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63E82550-40DD-4658-86F1-2568547452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1207" y="1129512"/>
            <a:ext cx="5532330" cy="183058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DE7D50-0689-42F8-B989-6063EBCE479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8124389" y="1122544"/>
            <a:ext cx="2791169" cy="3866330"/>
          </a:xfrm>
          <a:solidFill>
            <a:srgbClr val="D9D9D9"/>
          </a:solidFill>
        </p:spPr>
        <p:txBody>
          <a:bodyPr anchorCtr="1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E088B93-E0BA-4D7B-8D9A-CDC06DD311D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450329" y="3145993"/>
            <a:ext cx="5524402" cy="200374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4F67261-533D-48A8-A136-5C45457FE7C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1447385" y="5469858"/>
            <a:ext cx="5527346" cy="320122"/>
          </a:xfrm>
        </p:spPr>
        <p:txBody>
          <a:bodyPr/>
          <a:lstStyle>
            <a:lvl1pPr algn="l">
              <a:defRPr/>
            </a:lvl1pPr>
          </a:lstStyle>
          <a:p>
            <a:pPr lvl="0"/>
            <a:fld id="{15BFB838-FBC8-4D44-850D-882EA3613857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B337C15-BD61-4820-9342-111285ED41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447385" y="318640"/>
            <a:ext cx="5541007" cy="32092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9D1058E-C9F7-47F7-A05C-C91B3F16F5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E2BA4E-2698-4F31-AC67-45D8023DEA8D}" type="slidenum">
              <a:t>‹#›</a:t>
            </a:fld>
            <a:endParaRPr lang="en-US"/>
          </a:p>
        </p:txBody>
      </p: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640EF496-B7C3-43A6-825C-DF3615C095CD}"/>
              </a:ext>
            </a:extLst>
          </p:cNvPr>
          <p:cNvCxnSpPr/>
          <p:nvPr/>
        </p:nvCxnSpPr>
        <p:spPr>
          <a:xfrm>
            <a:off x="1447385" y="3143606"/>
            <a:ext cx="5527347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7857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4F7E63E-A5D4-4C0F-A5CF-E585B20AE548}"/>
              </a:ext>
            </a:extLst>
          </p:cNvPr>
          <p:cNvSpPr/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034D7F0-98D1-4C62-9612-7AD8D989D99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99BE4EE-8238-4DBB-B720-35F63AB23B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1582" y="804516"/>
            <a:ext cx="9603275" cy="1049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35FFC94-E90D-4865-A1E4-137A31FA67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1582" y="2015730"/>
            <a:ext cx="9603275" cy="34506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D97B03-C2C3-4DA5-A5D5-CF0BD60F5C6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554141" y="330372"/>
            <a:ext cx="3500716" cy="309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Gill Sans MT"/>
              </a:defRPr>
            </a:lvl1pPr>
          </a:lstStyle>
          <a:p>
            <a:pPr lvl="0"/>
            <a:fld id="{3C74BE88-F989-4C08-A012-847F56246B01}" type="datetime1">
              <a:rPr lang="en-US"/>
              <a:pPr lvl="0"/>
              <a:t>10/23/2020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052D23-90A2-4EBC-AEB0-BD98926391D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451582" y="329302"/>
            <a:ext cx="5938835" cy="309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Gill Sans MT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B21CCB-C853-40BF-8787-927FC5E3AA0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480060" y="798975"/>
            <a:ext cx="811017" cy="5035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B71E42"/>
                </a:solidFill>
                <a:uFillTx/>
                <a:latin typeface="Gill Sans MT"/>
              </a:defRPr>
            </a:lvl1pPr>
          </a:lstStyle>
          <a:p>
            <a:pPr lvl="0"/>
            <a:fld id="{7837E9B2-0F2F-45E3-892A-D2575455EE67}" type="slidenum">
              <a:t>‹#›</a:t>
            </a:fld>
            <a:endParaRPr lang="en-US"/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9756CE88-6287-4253-B9C7-5EF95F91DD55}"/>
              </a:ext>
            </a:extLst>
          </p:cNvPr>
          <p:cNvCxnSpPr/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 cap="flat">
            <a:solidFill>
              <a:srgbClr val="000001">
                <a:alpha val="20000"/>
              </a:srgbClr>
            </a:solidFill>
            <a:prstDash val="solid"/>
            <a:miter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r-HR" sz="3200" b="0" i="0" u="none" strike="noStrike" kern="1200" cap="all" spc="0" baseline="0">
          <a:solidFill>
            <a:srgbClr val="000000"/>
          </a:solidFill>
          <a:uFillTx/>
          <a:latin typeface="Gill Sans M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r-HR" sz="2000" b="0" i="0" u="none" strike="noStrike" kern="1200" cap="none" spc="0" baseline="0">
          <a:solidFill>
            <a:srgbClr val="000000"/>
          </a:solidFill>
          <a:uFillTx/>
          <a:latin typeface="Gill Sans M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Gill Sans M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r-HR" sz="1600" b="0" i="0" u="none" strike="noStrike" kern="1200" cap="none" spc="0" baseline="0">
          <a:solidFill>
            <a:srgbClr val="000000"/>
          </a:solidFill>
          <a:uFillTx/>
          <a:latin typeface="Gill Sans M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r-HR" sz="1400" b="0" i="0" u="none" strike="noStrike" kern="1200" cap="none" spc="0" baseline="0">
          <a:solidFill>
            <a:srgbClr val="000000"/>
          </a:solidFill>
          <a:uFillTx/>
          <a:latin typeface="Gill Sans M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r-HR" sz="1200" b="0" i="0" u="none" strike="noStrike" kern="1200" cap="none" spc="0" baseline="0">
          <a:solidFill>
            <a:srgbClr val="000000"/>
          </a:solidFill>
          <a:uFillTx/>
          <a:latin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gradFill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43000" r="57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2E3907A-90AB-40F2-A60E-F80E69366030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43001" r="56999" b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46A539D9-4559-48DD-83D5-22AE2147E909}"/>
              </a:ext>
            </a:extLst>
          </p:cNvPr>
          <p:cNvSpPr>
            <a:spLocks noMove="1" noResize="1"/>
          </p:cNvSpPr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                                         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Dominik </a:t>
            </a:r>
            <a:r>
              <a:rPr lang="hr-HR" sz="2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Š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timac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249F8E5C-A33E-46F4-A645-7F92EA8C728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96249" y="964765"/>
            <a:ext cx="6795445" cy="2376918"/>
          </a:xfrm>
        </p:spPr>
        <p:txBody>
          <a:bodyPr anchorCtr="1"/>
          <a:lstStyle/>
          <a:p>
            <a:pPr lvl="0" algn="ctr"/>
            <a:r>
              <a:rPr lang="en-US" sz="3400"/>
              <a:t>Erasmus</a:t>
            </a:r>
            <a:r>
              <a:rPr lang="hr-HR" sz="3400"/>
              <a:t>+</a:t>
            </a:r>
            <a:r>
              <a:rPr lang="en-US" sz="3400"/>
              <a:t> mobilnost</a:t>
            </a:r>
            <a:br>
              <a:rPr lang="hr-HR" sz="3400"/>
            </a:br>
            <a:br>
              <a:rPr lang="hr-HR" sz="3400"/>
            </a:br>
            <a:r>
              <a:rPr lang="hr-HR" sz="3400">
                <a:latin typeface="Trebuchet MS" pitchFamily="34"/>
              </a:rPr>
              <a:t>Slovenská poľnohospodárska univerzita v Nitre</a:t>
            </a:r>
            <a:endParaRPr lang="hr-HR" sz="340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09A192A9-26DD-4FEC-9A3D-43C0CE7ABE59}"/>
              </a:ext>
            </a:extLst>
          </p:cNvPr>
          <p:cNvGrpSpPr/>
          <p:nvPr/>
        </p:nvGrpSpPr>
        <p:grpSpPr>
          <a:xfrm>
            <a:off x="632234" y="482172"/>
            <a:ext cx="4641750" cy="5149105"/>
            <a:chOff x="632234" y="482172"/>
            <a:chExt cx="4641750" cy="5149105"/>
          </a:xfrm>
        </p:grpSpPr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FB95B509-A88E-42D0-A0FC-AFD96F1EDF3B}"/>
                </a:ext>
              </a:extLst>
            </p:cNvPr>
            <p:cNvSpPr/>
            <p:nvPr/>
          </p:nvSpPr>
          <p:spPr>
            <a:xfrm>
              <a:off x="632234" y="482172"/>
              <a:ext cx="4641750" cy="514910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28601" dir="4740049" algn="tl">
                <a:srgbClr val="000000">
                  <a:alpha val="34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endParaRPr>
            </a:p>
          </p:txBody>
        </p:sp>
        <p:sp>
          <p:nvSpPr>
            <p:cNvPr id="7" name="Rectangle 15">
              <a:extLst>
                <a:ext uri="{FF2B5EF4-FFF2-40B4-BE49-F238E27FC236}">
                  <a16:creationId xmlns:a16="http://schemas.microsoft.com/office/drawing/2014/main" id="{AC8FA4A0-750D-41A8-89A6-4FAD715D94E8}"/>
                </a:ext>
              </a:extLst>
            </p:cNvPr>
            <p:cNvSpPr/>
            <p:nvPr/>
          </p:nvSpPr>
          <p:spPr>
            <a:xfrm>
              <a:off x="945297" y="812508"/>
              <a:ext cx="4001652" cy="4466450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4" cap="flat">
              <a:solidFill>
                <a:srgbClr val="191919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endParaRPr>
            </a:p>
          </p:txBody>
        </p:sp>
      </p:grpSp>
      <p:pic>
        <p:nvPicPr>
          <p:cNvPr id="8" name="Slika 4">
            <a:extLst>
              <a:ext uri="{FF2B5EF4-FFF2-40B4-BE49-F238E27FC236}">
                <a16:creationId xmlns:a16="http://schemas.microsoft.com/office/drawing/2014/main" id="{5D3AD25E-2C19-4887-A184-1296AB6EA3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0" r="5860" b="-2"/>
          <a:stretch>
            <a:fillRect/>
          </a:stretch>
        </p:blipFill>
        <p:spPr>
          <a:xfrm>
            <a:off x="1271226" y="1116345"/>
            <a:ext cx="3362139" cy="386617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FDC21066-0B1E-4B84-A987-5194F5B2CA67}"/>
              </a:ext>
            </a:extLst>
          </p:cNvPr>
          <p:cNvCxnSpPr>
            <a:cxnSpLocks noMove="1" noResize="1"/>
          </p:cNvCxnSpPr>
          <p:nvPr/>
        </p:nvCxnSpPr>
        <p:spPr>
          <a:xfrm>
            <a:off x="5770074" y="3526493"/>
            <a:ext cx="4959504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  <p:pic>
        <p:nvPicPr>
          <p:cNvPr id="10" name="Picture 19">
            <a:extLst>
              <a:ext uri="{FF2B5EF4-FFF2-40B4-BE49-F238E27FC236}">
                <a16:creationId xmlns:a16="http://schemas.microsoft.com/office/drawing/2014/main" id="{8D4B6035-35D9-4E3A-B800-6BCD998F50DF}"/>
              </a:ext>
            </a:extLst>
          </p:cNvPr>
          <p:cNvPicPr>
            <a:picLocks noMove="1" noResize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Straight Connector 21">
            <a:extLst>
              <a:ext uri="{FF2B5EF4-FFF2-40B4-BE49-F238E27FC236}">
                <a16:creationId xmlns:a16="http://schemas.microsoft.com/office/drawing/2014/main" id="{9E1CDDD0-2597-42F7-A85A-6531210F8622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 cap="flat">
            <a:solidFill>
              <a:srgbClr val="000001">
                <a:alpha val="20000"/>
              </a:srgbClr>
            </a:solidFill>
            <a:prstDash val="solid"/>
            <a:miter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00222D43-4002-49B3-860F-F61430192D4C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8" descr="Slika na kojoj se prikazuje trava, na otvorenom, sjedenje, malo&#10;&#10;Opis je automatski generiran">
            <a:extLst>
              <a:ext uri="{FF2B5EF4-FFF2-40B4-BE49-F238E27FC236}">
                <a16:creationId xmlns:a16="http://schemas.microsoft.com/office/drawing/2014/main" id="{B0B33464-3D9D-4A3A-BB4E-ECA3B466F3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1" y="321731"/>
            <a:ext cx="3084024" cy="30214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4" descr="Slika na kojoj se prikazuje trava, na otvorenom, zgrada, polje&#10;&#10;Opis je automatski generiran">
            <a:extLst>
              <a:ext uri="{FF2B5EF4-FFF2-40B4-BE49-F238E27FC236}">
                <a16:creationId xmlns:a16="http://schemas.microsoft.com/office/drawing/2014/main" id="{31BCF9BD-A1BC-4955-9F0D-3F35DE2D0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1" y="3514853"/>
            <a:ext cx="3084024" cy="27859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0" descr="Slika na kojoj se prikazuje trava, na otvorenom, zgrada, polje&#10;&#10;Opis je automatski generiran">
            <a:extLst>
              <a:ext uri="{FF2B5EF4-FFF2-40B4-BE49-F238E27FC236}">
                <a16:creationId xmlns:a16="http://schemas.microsoft.com/office/drawing/2014/main" id="{44D931AD-D4FF-4BAB-8AC5-C8984EDC04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282" y="321731"/>
            <a:ext cx="4043248" cy="59790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6" descr="Slika na kojoj se prikazuje na otvorenom, vlak, trava, praćenje&#10;&#10;Opis je automatski generiran">
            <a:extLst>
              <a:ext uri="{FF2B5EF4-FFF2-40B4-BE49-F238E27FC236}">
                <a16:creationId xmlns:a16="http://schemas.microsoft.com/office/drawing/2014/main" id="{2A36475A-C8D3-4284-B048-3F8D7E49FE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4067" y="321731"/>
            <a:ext cx="4036198" cy="59790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gradFill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43000" r="57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D6CF8BC8-F5C4-46C4-B24D-E3AD2721CE4A}"/>
              </a:ext>
            </a:extLst>
          </p:cNvPr>
          <p:cNvSpPr>
            <a:spLocks noMove="1" noResize="1"/>
          </p:cNvSpPr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A59CCBD5-D894-40AC-89BC-93C4AA836F83}"/>
              </a:ext>
            </a:extLst>
          </p:cNvPr>
          <p:cNvPicPr>
            <a:picLocks noMove="1" noResize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17">
            <a:extLst>
              <a:ext uri="{FF2B5EF4-FFF2-40B4-BE49-F238E27FC236}">
                <a16:creationId xmlns:a16="http://schemas.microsoft.com/office/drawing/2014/main" id="{9F1195E3-48EC-4D7D-B060-E22A0133B004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 cap="flat">
            <a:solidFill>
              <a:srgbClr val="000001">
                <a:alpha val="20000"/>
              </a:srgbClr>
            </a:solidFill>
            <a:prstDash val="solid"/>
            <a:miter/>
          </a:ln>
        </p:spPr>
      </p:cxnSp>
      <p:pic>
        <p:nvPicPr>
          <p:cNvPr id="5" name="Slika 6" descr="Slika na kojoj se prikazuje na zatvorenom, muškarac, prozor, soba&#10;&#10;Opis je automatski generiran">
            <a:extLst>
              <a:ext uri="{FF2B5EF4-FFF2-40B4-BE49-F238E27FC236}">
                <a16:creationId xmlns:a16="http://schemas.microsoft.com/office/drawing/2014/main" id="{CEB51889-2172-40FA-92FF-92F44D0609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18" y="9"/>
            <a:ext cx="6095975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8" descr="Slika na kojoj se prikazuje zgrada, na otvorenom, ulica, naprijed&#10;&#10;Opis je automatski generiran">
            <a:extLst>
              <a:ext uri="{FF2B5EF4-FFF2-40B4-BE49-F238E27FC236}">
                <a16:creationId xmlns:a16="http://schemas.microsoft.com/office/drawing/2014/main" id="{1E73DD6C-AA75-460C-A7F7-65AE56EDAA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096003" y="9"/>
            <a:ext cx="6096003" cy="68579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gradFill>
          <a:gsLst>
            <a:gs pos="0">
              <a:srgbClr val="656565"/>
            </a:gs>
            <a:gs pos="100000">
              <a:srgbClr val="3E3E3E"/>
            </a:gs>
          </a:gsLst>
          <a:path path="circle">
            <a:fillToRect l="43000" r="57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AA9995D1-E7EF-4D87-8A43-CD0972BF6CB4}"/>
              </a:ext>
            </a:extLst>
          </p:cNvPr>
          <p:cNvSpPr>
            <a:spLocks noMove="1" noResize="1"/>
          </p:cNvSpPr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EE7377E5-8DBE-458C-8990-00EC737E7858}"/>
              </a:ext>
            </a:extLst>
          </p:cNvPr>
          <p:cNvPicPr>
            <a:picLocks noMove="1" noResize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A18474BF-89D1-4D92-B450-429B34CFEB98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 cap="flat">
            <a:solidFill>
              <a:srgbClr val="000001">
                <a:alpha val="20000"/>
              </a:srgbClr>
            </a:solidFill>
            <a:prstDash val="solid"/>
            <a:miter/>
          </a:ln>
        </p:spPr>
      </p:cxnSp>
      <p:sp>
        <p:nvSpPr>
          <p:cNvPr id="5" name="Rectangle 17">
            <a:extLst>
              <a:ext uri="{FF2B5EF4-FFF2-40B4-BE49-F238E27FC236}">
                <a16:creationId xmlns:a16="http://schemas.microsoft.com/office/drawing/2014/main" id="{B2802CFD-EAB8-43D3-AA63-482B805D622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5959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97E9933A-B61B-402A-ACC7-9963EFF13A24}"/>
              </a:ext>
            </a:extLst>
          </p:cNvPr>
          <p:cNvSpPr>
            <a:spLocks noMove="1" noResize="1"/>
          </p:cNvSpPr>
          <p:nvPr/>
        </p:nvSpPr>
        <p:spPr>
          <a:xfrm>
            <a:off x="477015" y="480060"/>
            <a:ext cx="5458117" cy="5897880"/>
          </a:xfrm>
          <a:prstGeom prst="rect">
            <a:avLst/>
          </a:prstGeom>
          <a:noFill/>
          <a:ln w="15873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7" name="Slika 6" descr="Slika na kojoj se prikazuje krava, ograda, zgrada, sisavac&#10;&#10;Opis je automatski generiran">
            <a:extLst>
              <a:ext uri="{FF2B5EF4-FFF2-40B4-BE49-F238E27FC236}">
                <a16:creationId xmlns:a16="http://schemas.microsoft.com/office/drawing/2014/main" id="{12B6E5A3-3D46-4B74-8F9B-999BD4D714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3" y="643463"/>
            <a:ext cx="5130798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03169F6A-755F-4C46-BA5F-5F53BD4C6341}"/>
              </a:ext>
            </a:extLst>
          </p:cNvPr>
          <p:cNvSpPr>
            <a:spLocks noMove="1" noResize="1"/>
          </p:cNvSpPr>
          <p:nvPr/>
        </p:nvSpPr>
        <p:spPr>
          <a:xfrm>
            <a:off x="6256864" y="480060"/>
            <a:ext cx="5458117" cy="5897880"/>
          </a:xfrm>
          <a:prstGeom prst="rect">
            <a:avLst/>
          </a:prstGeom>
          <a:noFill/>
          <a:ln w="15873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9" name="Slika 4" descr="Slika na kojoj se prikazuje sijeno, trava, sisavac, zgrada&#10;&#10;Opis je automatski generiran">
            <a:extLst>
              <a:ext uri="{FF2B5EF4-FFF2-40B4-BE49-F238E27FC236}">
                <a16:creationId xmlns:a16="http://schemas.microsoft.com/office/drawing/2014/main" id="{BD3630B7-6A38-472D-855E-386F24679F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3321" y="643463"/>
            <a:ext cx="5130798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gradFill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43000" r="57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165672B-7D4B-4EF5-947D-10B617A0ED54}"/>
              </a:ext>
            </a:extLst>
          </p:cNvPr>
          <p:cNvSpPr>
            <a:spLocks noMove="1" noResize="1"/>
          </p:cNvSpPr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E6335EEA-77B2-4CB9-8F77-EB10A2B3AE81}"/>
              </a:ext>
            </a:extLst>
          </p:cNvPr>
          <p:cNvPicPr>
            <a:picLocks noMove="1" noResize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438E2668-588A-4FB5-AD19-630FD54FD63C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 cap="flat">
            <a:solidFill>
              <a:srgbClr val="000001">
                <a:alpha val="20000"/>
              </a:srgbClr>
            </a:solidFill>
            <a:prstDash val="solid"/>
            <a:miter/>
          </a:ln>
        </p:spPr>
      </p:cxnSp>
      <p:sp>
        <p:nvSpPr>
          <p:cNvPr id="5" name="Rectangle 17">
            <a:extLst>
              <a:ext uri="{FF2B5EF4-FFF2-40B4-BE49-F238E27FC236}">
                <a16:creationId xmlns:a16="http://schemas.microsoft.com/office/drawing/2014/main" id="{459EC5B4-0FBF-4403-8050-C8CA001CD19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414D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6" name="Slika 6" descr="Slika na kojoj se prikazuje zgrada, na zatvorenom, sjedenje, klupa&#10;&#10;Opis je automatski generiran">
            <a:extLst>
              <a:ext uri="{FF2B5EF4-FFF2-40B4-BE49-F238E27FC236}">
                <a16:creationId xmlns:a16="http://schemas.microsoft.com/office/drawing/2014/main" id="{67A9121F-8FE3-42EF-9F97-D60C790E9D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3" y="643463"/>
            <a:ext cx="10905070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ED3722D7-202F-4C8A-817A-0A63295649FF}"/>
              </a:ext>
            </a:extLst>
          </p:cNvPr>
          <p:cNvSpPr>
            <a:spLocks noMove="1" noResize="1"/>
          </p:cNvSpPr>
          <p:nvPr/>
        </p:nvSpPr>
        <p:spPr>
          <a:xfrm>
            <a:off x="477015" y="480060"/>
            <a:ext cx="11237976" cy="5897880"/>
          </a:xfrm>
          <a:prstGeom prst="rect">
            <a:avLst/>
          </a:prstGeom>
          <a:noFill/>
          <a:ln w="15873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9A17EDB-941D-4446-BC73-DD3F5361CAB9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6" descr="Slika na kojoj se prikazuje na zatvorenom, osoba, stajanje, muškarac&#10;&#10;Opis je automatski generiran">
            <a:extLst>
              <a:ext uri="{FF2B5EF4-FFF2-40B4-BE49-F238E27FC236}">
                <a16:creationId xmlns:a16="http://schemas.microsoft.com/office/drawing/2014/main" id="{38B83BFF-8408-4220-9377-F3B865EA5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526" y="171715"/>
            <a:ext cx="3793269" cy="65145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8" descr="Slika na kojoj se prikazuje na zatvorenom, zgrada, prozor, stajanje&#10;&#10;Opis je automatski generiran">
            <a:extLst>
              <a:ext uri="{FF2B5EF4-FFF2-40B4-BE49-F238E27FC236}">
                <a16:creationId xmlns:a16="http://schemas.microsoft.com/office/drawing/2014/main" id="{A2285EF8-3D87-4B02-A428-370F80E552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541" y="171715"/>
            <a:ext cx="3822923" cy="65145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0" descr="Slika na kojoj se prikazuje na zatvorenom, dijete, mali, dječak&#10;&#10;Opis je automatski generiran">
            <a:extLst>
              <a:ext uri="{FF2B5EF4-FFF2-40B4-BE49-F238E27FC236}">
                <a16:creationId xmlns:a16="http://schemas.microsoft.com/office/drawing/2014/main" id="{CBA74555-03E7-4E0B-B33B-4D7092FFDB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8188031" y="171715"/>
            <a:ext cx="3799002" cy="65145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694AF0CB-4ADB-4CC9-897F-0D4AB0524831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10" descr="Slika na kojoj se prikazuje osoba, na otvorenom, trava, malo&#10;&#10;Opis je automatski generiran">
            <a:extLst>
              <a:ext uri="{FF2B5EF4-FFF2-40B4-BE49-F238E27FC236}">
                <a16:creationId xmlns:a16="http://schemas.microsoft.com/office/drawing/2014/main" id="{554B4631-A252-4293-B201-6021DFBF71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>
            <a:fillRect/>
          </a:stretch>
        </p:blipFill>
        <p:spPr>
          <a:xfrm>
            <a:off x="0" y="9"/>
            <a:ext cx="4063593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6" descr="Slika na kojoj se prikazuje trava, na otvorenom, polje, travnato&#10;&#10;Opis je automatski generiran">
            <a:extLst>
              <a:ext uri="{FF2B5EF4-FFF2-40B4-BE49-F238E27FC236}">
                <a16:creationId xmlns:a16="http://schemas.microsoft.com/office/drawing/2014/main" id="{2EF9E696-BF9A-4D72-A335-ABEAE59C21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4064206" y="9"/>
            <a:ext cx="4063593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 descr="Slika na kojoj se prikazuje trava, na otvorenom, polje, zeleno&#10;&#10;Opis je automatski generiran">
            <a:extLst>
              <a:ext uri="{FF2B5EF4-FFF2-40B4-BE49-F238E27FC236}">
                <a16:creationId xmlns:a16="http://schemas.microsoft.com/office/drawing/2014/main" id="{E63EA2A9-2ABB-40AE-8301-8137F2420F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>
            <a:fillRect/>
          </a:stretch>
        </p:blipFill>
        <p:spPr>
          <a:xfrm>
            <a:off x="8128403" y="9"/>
            <a:ext cx="4063593" cy="68579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E9E1FAD4-7A03-4C71-A87C-E601E37BD234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8" descr="Slika na kojoj se prikazuje na otvorenom, muškarac, osoba, trava&#10;&#10;Opis je automatski generiran">
            <a:extLst>
              <a:ext uri="{FF2B5EF4-FFF2-40B4-BE49-F238E27FC236}">
                <a16:creationId xmlns:a16="http://schemas.microsoft.com/office/drawing/2014/main" id="{1B64142B-0E5A-401A-A47D-6B1FE8AC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"/>
            <a:ext cx="7370054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6" descr="Slika na kojoj se prikazuje trava, na otvorenom, zeleno, sjedenje&#10;&#10;Opis je automatski generiran">
            <a:extLst>
              <a:ext uri="{FF2B5EF4-FFF2-40B4-BE49-F238E27FC236}">
                <a16:creationId xmlns:a16="http://schemas.microsoft.com/office/drawing/2014/main" id="{CB0C0DEA-8109-4A52-89FC-89C0F70B24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7534655" y="0"/>
            <a:ext cx="4657340" cy="33467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0" descr="Slika na kojoj se prikazuje na otvorenom, osoba, trava, stol&#10;&#10;Opis je automatski generiran">
            <a:extLst>
              <a:ext uri="{FF2B5EF4-FFF2-40B4-BE49-F238E27FC236}">
                <a16:creationId xmlns:a16="http://schemas.microsoft.com/office/drawing/2014/main" id="{29515ACC-F915-4C2F-B9D2-8BA639152F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7534655" y="3511296"/>
            <a:ext cx="4657350" cy="33467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48A402F-9AA0-41A3-BEC9-502478BDB343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4" descr="Slika na kojoj se prikazuje na zatvorenom, prljavo, zgrada, staro&#10;&#10;Opis je automatski generiran">
            <a:extLst>
              <a:ext uri="{FF2B5EF4-FFF2-40B4-BE49-F238E27FC236}">
                <a16:creationId xmlns:a16="http://schemas.microsoft.com/office/drawing/2014/main" id="{30EA1ECD-462E-4EB0-9ACE-2D337EFAF3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321731" y="321731"/>
            <a:ext cx="2161632" cy="24642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10" descr="Slika na kojoj se prikazuje drveni, stol, rezanje, sjedenje&#10;&#10;Opis je automatski generiran">
            <a:extLst>
              <a:ext uri="{FF2B5EF4-FFF2-40B4-BE49-F238E27FC236}">
                <a16:creationId xmlns:a16="http://schemas.microsoft.com/office/drawing/2014/main" id="{90261EC7-51C8-4604-807D-52DB9BD74F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2675891" y="321731"/>
            <a:ext cx="2052919" cy="24642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 descr="Slika na kojoj se prikazuje na zatvorenom, soba, prozor, zgrada&#10;&#10;Opis je automatski generiran">
            <a:extLst>
              <a:ext uri="{FF2B5EF4-FFF2-40B4-BE49-F238E27FC236}">
                <a16:creationId xmlns:a16="http://schemas.microsoft.com/office/drawing/2014/main" id="{3A42CAE9-C640-4499-A61C-C3382A0533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1" y="2957663"/>
            <a:ext cx="4407078" cy="33431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6" descr="Slika na kojoj se prikazuje na zatvorenom, popločano, prljavo, stol&#10;&#10;Opis je automatski generiran">
            <a:extLst>
              <a:ext uri="{FF2B5EF4-FFF2-40B4-BE49-F238E27FC236}">
                <a16:creationId xmlns:a16="http://schemas.microsoft.com/office/drawing/2014/main" id="{D5084036-8FDC-4824-9215-09859FF124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1337" y="321731"/>
            <a:ext cx="6948927" cy="59790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gradFill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43000" r="57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F25BC477-6FA0-48AD-9CA9-3BD9ED81D02B}"/>
              </a:ext>
            </a:extLst>
          </p:cNvPr>
          <p:cNvSpPr>
            <a:spLocks noMove="1" noResize="1"/>
          </p:cNvSpPr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55C6A714-3CEE-451D-BC74-2865001FB6D1}"/>
              </a:ext>
            </a:extLst>
          </p:cNvPr>
          <p:cNvPicPr>
            <a:picLocks noMove="1" noResize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7FE9715D-3AFC-4A00-AFB1-E04CE13B0ED2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 cap="flat">
            <a:solidFill>
              <a:srgbClr val="000001">
                <a:alpha val="20000"/>
              </a:srgbClr>
            </a:solidFill>
            <a:prstDash val="solid"/>
            <a:miter/>
          </a:ln>
        </p:spPr>
      </p:cxnSp>
      <p:sp>
        <p:nvSpPr>
          <p:cNvPr id="5" name="Rectangle 15">
            <a:extLst>
              <a:ext uri="{FF2B5EF4-FFF2-40B4-BE49-F238E27FC236}">
                <a16:creationId xmlns:a16="http://schemas.microsoft.com/office/drawing/2014/main" id="{8806C06C-287C-45AA-B285-D30C61D4C28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385F5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BE03FD9A-0814-4677-877F-CE63946A5F10}"/>
              </a:ext>
            </a:extLst>
          </p:cNvPr>
          <p:cNvSpPr>
            <a:spLocks noMove="1" noResize="1"/>
          </p:cNvSpPr>
          <p:nvPr/>
        </p:nvSpPr>
        <p:spPr>
          <a:xfrm>
            <a:off x="643463" y="643463"/>
            <a:ext cx="10905070" cy="556683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7" name="VID_20180814_090425">
            <a:extLst>
              <a:ext uri="{FF2B5EF4-FFF2-40B4-BE49-F238E27FC236}">
                <a16:creationId xmlns:a16="http://schemas.microsoft.com/office/drawing/2014/main" id="{028754A1-62CA-4282-AC6A-F81762BD0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0057" y="608917"/>
            <a:ext cx="4042086" cy="56103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164827BE-0F29-4806-8579-EC4D98D399C6}"/>
              </a:ext>
            </a:extLst>
          </p:cNvPr>
          <p:cNvSpPr>
            <a:spLocks noMove="1" noResize="1"/>
          </p:cNvSpPr>
          <p:nvPr/>
        </p:nvSpPr>
        <p:spPr>
          <a:xfrm>
            <a:off x="477015" y="480060"/>
            <a:ext cx="11237976" cy="5897880"/>
          </a:xfrm>
          <a:prstGeom prst="rect">
            <a:avLst/>
          </a:prstGeom>
          <a:noFill/>
          <a:ln w="15873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gradFill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43000" r="57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5915C1C8-81C5-40F2-BA12-4DDAFF10CD87}"/>
              </a:ext>
            </a:extLst>
          </p:cNvPr>
          <p:cNvSpPr>
            <a:spLocks noMove="1" noResize="1"/>
          </p:cNvSpPr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93DE6CBF-9468-48E2-8006-9CCD15CB598B}"/>
              </a:ext>
            </a:extLst>
          </p:cNvPr>
          <p:cNvPicPr>
            <a:picLocks noMove="1" noResize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F8863A4B-B8EA-4E74-A82C-026C4BCDB81A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 cap="flat">
            <a:solidFill>
              <a:srgbClr val="000001">
                <a:alpha val="20000"/>
              </a:srgbClr>
            </a:solidFill>
            <a:prstDash val="solid"/>
            <a:miter/>
          </a:ln>
        </p:spPr>
      </p:cxnSp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D737DAE6-2D7F-4112-AE63-F45D15694593}"/>
              </a:ext>
            </a:extLst>
          </p:cNvPr>
          <p:cNvCxnSpPr>
            <a:cxnSpLocks noMove="1" noResize="1"/>
          </p:cNvCxnSpPr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 cap="flat">
            <a:solidFill>
              <a:srgbClr val="B71E42"/>
            </a:solidFill>
            <a:prstDash val="solid"/>
            <a:miter/>
          </a:ln>
        </p:spPr>
      </p:cxnSp>
      <p:pic>
        <p:nvPicPr>
          <p:cNvPr id="6" name="Slika 4" descr="Slika na kojoj se prikazuje osoba, muškarac, odijelo, držanje&#10;&#10;Opis je automatski generiran">
            <a:extLst>
              <a:ext uri="{FF2B5EF4-FFF2-40B4-BE49-F238E27FC236}">
                <a16:creationId xmlns:a16="http://schemas.microsoft.com/office/drawing/2014/main" id="{CB1B2586-1C3C-4B2E-BE3C-766646E73C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18" y="9"/>
            <a:ext cx="12191676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4F366276-D767-4B1B-87AA-B0CF3077F5FB}"/>
              </a:ext>
            </a:extLst>
          </p:cNvPr>
          <p:cNvSpPr>
            <a:spLocks noMove="1" noResize="1"/>
          </p:cNvSpPr>
          <p:nvPr/>
        </p:nvSpPr>
        <p:spPr>
          <a:xfrm>
            <a:off x="0" y="4397175"/>
            <a:ext cx="12191996" cy="1963344"/>
          </a:xfrm>
          <a:prstGeom prst="rect">
            <a:avLst/>
          </a:prstGeom>
          <a:solidFill>
            <a:srgbClr val="000001">
              <a:alpha val="7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607CD6BA-E2B0-4A3C-B18F-4A81E65ED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6097" y="4731480"/>
            <a:ext cx="9599965" cy="1464448"/>
          </a:xfrm>
        </p:spPr>
        <p:txBody>
          <a:bodyPr/>
          <a:lstStyle/>
          <a:p>
            <a:pPr lvl="0"/>
            <a:r>
              <a:rPr lang="en-US">
                <a:solidFill>
                  <a:srgbClr val="FFFFFE"/>
                </a:solidFill>
                <a:latin typeface="Arial Nova" pitchFamily="34"/>
              </a:rPr>
              <a:t>Velika hvala na obrazovanju i iskustvu</a:t>
            </a:r>
            <a:r>
              <a:rPr lang="hr-HR">
                <a:solidFill>
                  <a:srgbClr val="FFFFFE"/>
                </a:solidFill>
                <a:latin typeface="Arial Nova" pitchFamily="34"/>
              </a:rPr>
              <a:t>:</a:t>
            </a:r>
            <a:br>
              <a:rPr lang="hr-HR">
                <a:solidFill>
                  <a:srgbClr val="FFFFFE"/>
                </a:solidFill>
                <a:latin typeface="Arial Nova" pitchFamily="34"/>
              </a:rPr>
            </a:br>
            <a:r>
              <a:rPr lang="da-DK">
                <a:solidFill>
                  <a:srgbClr val="FFFFFF"/>
                </a:solidFill>
                <a:latin typeface="Arial Nova" pitchFamily="34"/>
              </a:rPr>
              <a:t>Prof. Ing. Marko Halo</a:t>
            </a:r>
            <a:br>
              <a:rPr lang="da-DK" sz="2000" b="1">
                <a:solidFill>
                  <a:srgbClr val="1C1E21"/>
                </a:solidFill>
                <a:latin typeface="Helvetica" pitchFamily="34"/>
              </a:rPr>
            </a:br>
            <a:endParaRPr lang="en-US">
              <a:solidFill>
                <a:srgbClr val="FFFFFE"/>
              </a:solidFill>
            </a:endParaRPr>
          </a:p>
        </p:txBody>
      </p:sp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3906EBC3-0EF3-4C97-B26F-248F04D23742}"/>
              </a:ext>
            </a:extLst>
          </p:cNvPr>
          <p:cNvCxnSpPr>
            <a:cxnSpLocks noMove="1" noResize="1"/>
          </p:cNvCxnSpPr>
          <p:nvPr/>
        </p:nvCxnSpPr>
        <p:spPr>
          <a:xfrm>
            <a:off x="1296097" y="4564090"/>
            <a:ext cx="9601914" cy="0"/>
          </a:xfrm>
          <a:prstGeom prst="straightConnector1">
            <a:avLst/>
          </a:prstGeom>
          <a:noFill/>
          <a:ln w="31747" cap="flat">
            <a:solidFill>
              <a:srgbClr val="D6D721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7777245-41D5-4FD0-99E1-10CD5672C60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10" descr="Slika na kojoj se prikazuje ograda, na otvorenom, zgrada, fotografija&#10;&#10;Opis je automatski generiran">
            <a:extLst>
              <a:ext uri="{FF2B5EF4-FFF2-40B4-BE49-F238E27FC236}">
                <a16:creationId xmlns:a16="http://schemas.microsoft.com/office/drawing/2014/main" id="{EF334249-9CAC-4ED9-B9A7-59A6A938D5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301" y="38642"/>
            <a:ext cx="12191695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177A998-D2B1-478B-A290-E72F93FDE91B}"/>
              </a:ext>
            </a:extLst>
          </p:cNvPr>
          <p:cNvSpPr txBox="1">
            <a:spLocks noMove="1" noResize="1"/>
          </p:cNvSpPr>
          <p:nvPr/>
        </p:nvSpPr>
        <p:spPr>
          <a:xfrm>
            <a:off x="3512301" y="443730"/>
            <a:ext cx="811017" cy="5035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B71E42"/>
              </a:solidFill>
              <a:uFillTx/>
              <a:latin typeface="Gill Sans MT"/>
            </a:endParaRP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5D1BFD14-FB0F-44F9-8440-A84D7CCE34DC}"/>
              </a:ext>
            </a:extLst>
          </p:cNvPr>
          <p:cNvSpPr txBox="1">
            <a:spLocks noMove="1" noResize="1"/>
          </p:cNvSpPr>
          <p:nvPr/>
        </p:nvSpPr>
        <p:spPr>
          <a:xfrm>
            <a:off x="4976640" y="540922"/>
            <a:ext cx="4973915" cy="3092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398E8063-02A8-4968-8178-7D76E5B002FD}"/>
              </a:ext>
            </a:extLst>
          </p:cNvPr>
          <p:cNvSpPr>
            <a:spLocks noMove="1" noResize="1"/>
          </p:cNvSpPr>
          <p:nvPr/>
        </p:nvSpPr>
        <p:spPr>
          <a:xfrm>
            <a:off x="0" y="1193804"/>
            <a:ext cx="12191996" cy="5664195"/>
          </a:xfrm>
          <a:prstGeom prst="rect">
            <a:avLst/>
          </a:prstGeom>
          <a:gradFill>
            <a:gsLst>
              <a:gs pos="0">
                <a:srgbClr val="3C3C3C">
                  <a:alpha val="4000"/>
                </a:srgbClr>
              </a:gs>
              <a:gs pos="100000">
                <a:srgbClr val="4E4E4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A9662651-2B84-4A76-A0C6-EED8867F53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0271" y="1193804"/>
            <a:ext cx="3193048" cy="4699001"/>
          </a:xfrm>
        </p:spPr>
        <p:txBody>
          <a:bodyPr anchor="ctr"/>
          <a:lstStyle/>
          <a:p>
            <a:pPr lvl="0"/>
            <a:r>
              <a:rPr lang="hr-HR">
                <a:solidFill>
                  <a:srgbClr val="FFFFFF"/>
                </a:solidFill>
              </a:rPr>
              <a:t>O sveučilištu</a:t>
            </a:r>
          </a:p>
        </p:txBody>
      </p:sp>
      <p:cxnSp>
        <p:nvCxnSpPr>
          <p:cNvPr id="8" name="Straight Connector 23">
            <a:extLst>
              <a:ext uri="{FF2B5EF4-FFF2-40B4-BE49-F238E27FC236}">
                <a16:creationId xmlns:a16="http://schemas.microsoft.com/office/drawing/2014/main" id="{0D2D47C2-B0F6-4E78-B65C-5C1F9503A7B3}"/>
              </a:ext>
            </a:extLst>
          </p:cNvPr>
          <p:cNvCxnSpPr>
            <a:cxnSpLocks noMove="1" noResize="1"/>
          </p:cNvCxnSpPr>
          <p:nvPr/>
        </p:nvCxnSpPr>
        <p:spPr>
          <a:xfrm>
            <a:off x="4654296" y="1600200"/>
            <a:ext cx="0" cy="3657600"/>
          </a:xfrm>
          <a:prstGeom prst="straightConnector1">
            <a:avLst/>
          </a:prstGeom>
          <a:noFill/>
          <a:ln w="31747" cap="flat">
            <a:solidFill>
              <a:srgbClr val="FFFFFF">
                <a:alpha val="80000"/>
              </a:srgbClr>
            </a:solidFill>
            <a:prstDash val="solid"/>
            <a:miter/>
          </a:ln>
        </p:spPr>
      </p:cxn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FC5BC8E4-54B1-4CBC-AD21-5FA29380AE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16028" y="2893810"/>
            <a:ext cx="6085094" cy="4699001"/>
          </a:xfrm>
        </p:spPr>
        <p:txBody>
          <a:bodyPr anchor="ctr"/>
          <a:lstStyle/>
          <a:p>
            <a:pPr lvl="0"/>
            <a:r>
              <a:rPr lang="hr-HR" sz="2800">
                <a:solidFill>
                  <a:srgbClr val="FFFFFF"/>
                </a:solidFill>
              </a:rPr>
              <a:t>Osnovan</a:t>
            </a:r>
            <a:r>
              <a:rPr lang="en-US" sz="2800">
                <a:solidFill>
                  <a:srgbClr val="FFFFFF"/>
                </a:solidFill>
              </a:rPr>
              <a:t>o</a:t>
            </a:r>
            <a:r>
              <a:rPr lang="hr-HR" sz="2800">
                <a:solidFill>
                  <a:srgbClr val="FFFFFF"/>
                </a:solidFill>
              </a:rPr>
              <a:t> je 1952</a:t>
            </a:r>
            <a:r>
              <a:rPr lang="en-US" sz="2800">
                <a:solidFill>
                  <a:srgbClr val="FFFFFF"/>
                </a:solidFill>
              </a:rPr>
              <a:t>. </a:t>
            </a:r>
            <a:r>
              <a:rPr lang="hr-HR" sz="2800">
                <a:solidFill>
                  <a:srgbClr val="FFFFFF"/>
                </a:solidFill>
              </a:rPr>
              <a:t>u Nitri </a:t>
            </a:r>
          </a:p>
          <a:p>
            <a:pPr lvl="0"/>
            <a:r>
              <a:rPr lang="hr-HR" sz="2800">
                <a:solidFill>
                  <a:srgbClr val="FFFFFF"/>
                </a:solidFill>
              </a:rPr>
              <a:t>Započel</a:t>
            </a:r>
            <a:r>
              <a:rPr lang="en-US" sz="2800">
                <a:solidFill>
                  <a:srgbClr val="FFFFFF"/>
                </a:solidFill>
              </a:rPr>
              <a:t>o</a:t>
            </a:r>
            <a:r>
              <a:rPr lang="hr-HR" sz="2800">
                <a:solidFill>
                  <a:srgbClr val="FFFFFF"/>
                </a:solidFill>
              </a:rPr>
              <a:t> je s dva smjera –agronomski i stočar</a:t>
            </a:r>
            <a:r>
              <a:rPr lang="en-US" sz="2800">
                <a:solidFill>
                  <a:srgbClr val="FFFFFF"/>
                </a:solidFill>
              </a:rPr>
              <a:t>s</a:t>
            </a:r>
            <a:r>
              <a:rPr lang="hr-HR" sz="2800">
                <a:solidFill>
                  <a:srgbClr val="FFFFFF"/>
                </a:solidFill>
              </a:rPr>
              <a:t>ki </a:t>
            </a:r>
          </a:p>
          <a:p>
            <a:pPr lvl="0"/>
            <a:r>
              <a:rPr lang="hr-HR" sz="2800">
                <a:solidFill>
                  <a:srgbClr val="FFFFFF"/>
                </a:solidFill>
                <a:cs typeface="Times New Roman" pitchFamily="18"/>
              </a:rPr>
              <a:t>Sveučilišni komplek sagradili su u razdoblju 1961. - 1966. </a:t>
            </a:r>
          </a:p>
          <a:p>
            <a:pPr lvl="0"/>
            <a:endParaRPr lang="hr-HR">
              <a:solidFill>
                <a:srgbClr val="FFFFFF"/>
              </a:solidFill>
              <a:cs typeface="Times New Roman" pitchFamily="18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06853839-8708-4EC2-A66C-23616AD26746}"/>
              </a:ext>
            </a:extLst>
          </p:cNvPr>
          <p:cNvSpPr txBox="1">
            <a:spLocks noMove="1" noResize="1"/>
          </p:cNvSpPr>
          <p:nvPr/>
        </p:nvSpPr>
        <p:spPr>
          <a:xfrm>
            <a:off x="7723232" y="6007882"/>
            <a:ext cx="3500716" cy="3092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11" name="Slika 14" descr="Slika na kojoj se prikazuje na otvorenom, sjedenje, staro, obično&#10;&#10;Opis je automatski generiran">
            <a:extLst>
              <a:ext uri="{FF2B5EF4-FFF2-40B4-BE49-F238E27FC236}">
                <a16:creationId xmlns:a16="http://schemas.microsoft.com/office/drawing/2014/main" id="{47698DE1-45E3-44FA-A17F-03D8D1D6E8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028" y="-35304"/>
            <a:ext cx="5121124" cy="35975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 descr="Slika na kojoj se prikazuje osoba, na otvorenom, zgrada, muškarac&#10;&#10;Opis je automatski generiran">
            <a:extLst>
              <a:ext uri="{FF2B5EF4-FFF2-40B4-BE49-F238E27FC236}">
                <a16:creationId xmlns:a16="http://schemas.microsoft.com/office/drawing/2014/main" id="{E96B94C3-203D-44B5-8442-F285026618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65984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6" descr="Slika na kojoj se prikazuje osoba, prtljaga, kovčeg, stajanje&#10;&#10;Opis je automatski generiran">
            <a:extLst>
              <a:ext uri="{FF2B5EF4-FFF2-40B4-BE49-F238E27FC236}">
                <a16:creationId xmlns:a16="http://schemas.microsoft.com/office/drawing/2014/main" id="{E45C760E-F3C7-4DDF-915F-0B3A78A126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322" y="0"/>
            <a:ext cx="4034223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10" descr="Slika na kojoj se prikazuje stol, na zatvorenom, osoba, sjedenje&#10;&#10;Opis je automatski generiran">
            <a:extLst>
              <a:ext uri="{FF2B5EF4-FFF2-40B4-BE49-F238E27FC236}">
                <a16:creationId xmlns:a16="http://schemas.microsoft.com/office/drawing/2014/main" id="{9E80C27A-B3A1-4E77-BF31-D8DCF1789D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697" y="0"/>
            <a:ext cx="385762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gradFill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43000" r="57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ED9F3621-B59C-4A16-ABDA-F042DB9384CF}"/>
              </a:ext>
            </a:extLst>
          </p:cNvPr>
          <p:cNvSpPr>
            <a:spLocks noMove="1" noResize="1"/>
          </p:cNvSpPr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795A2071-A5F5-4C9B-B8CB-370DF40F254C}"/>
              </a:ext>
            </a:extLst>
          </p:cNvPr>
          <p:cNvPicPr>
            <a:picLocks noMove="1" noResize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2EC0EDE8-ED39-4814-8E86-2886A1C932BB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 cap="flat">
            <a:solidFill>
              <a:srgbClr val="000001">
                <a:alpha val="20000"/>
              </a:srgbClr>
            </a:solidFill>
            <a:prstDash val="solid"/>
            <a:miter/>
          </a:ln>
        </p:spPr>
      </p:cxnSp>
      <p:pic>
        <p:nvPicPr>
          <p:cNvPr id="5" name="Slika 4" descr="Slika na kojoj se prikazuje cesta, na otvorenom, zgrada, ulica&#10;&#10;Opis je automatski generiran">
            <a:extLst>
              <a:ext uri="{FF2B5EF4-FFF2-40B4-BE49-F238E27FC236}">
                <a16:creationId xmlns:a16="http://schemas.microsoft.com/office/drawing/2014/main" id="{A01CA1A5-C8A4-4286-85FD-BFD6EABA46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>
            <a:extLst>
              <a:ext uri="{FF2B5EF4-FFF2-40B4-BE49-F238E27FC236}">
                <a16:creationId xmlns:a16="http://schemas.microsoft.com/office/drawing/2014/main" id="{866E1F06-87E6-47FB-8248-C0987B0C4EFF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4" descr="Slika na kojoj se prikazuje na otvorenom, cesta, ulica, zgrada&#10;&#10;Opis je automatski generiran">
            <a:extLst>
              <a:ext uri="{FF2B5EF4-FFF2-40B4-BE49-F238E27FC236}">
                <a16:creationId xmlns:a16="http://schemas.microsoft.com/office/drawing/2014/main" id="{B232A25A-A8DF-46AA-A6CD-C7B6B28540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471940" y="555214"/>
            <a:ext cx="4268711" cy="33392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6" descr="Slika na kojoj se prikazuje ograda, na otvorenom, klupa, zgrada&#10;&#10;Opis je automatski generiran">
            <a:extLst>
              <a:ext uri="{FF2B5EF4-FFF2-40B4-BE49-F238E27FC236}">
                <a16:creationId xmlns:a16="http://schemas.microsoft.com/office/drawing/2014/main" id="{D816751A-D054-4EA4-8B37-5A93E7CCD8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508" y="4074017"/>
            <a:ext cx="2048356" cy="22267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 descr="Slika na kojoj se prikazuje klupa, zgrada, drveni, park&#10;&#10;Opis je automatski generiran">
            <a:extLst>
              <a:ext uri="{FF2B5EF4-FFF2-40B4-BE49-F238E27FC236}">
                <a16:creationId xmlns:a16="http://schemas.microsoft.com/office/drawing/2014/main" id="{7856AEE0-4087-41A1-93DA-D7CC95175B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86735" y="4072042"/>
            <a:ext cx="2053925" cy="22287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0" descr="Slika na kojoj se prikazuje na otvorenom, trava, zgrada, kuća&#10;&#10;Opis je automatski generiran">
            <a:extLst>
              <a:ext uri="{FF2B5EF4-FFF2-40B4-BE49-F238E27FC236}">
                <a16:creationId xmlns:a16="http://schemas.microsoft.com/office/drawing/2014/main" id="{2BB49E57-1386-4756-A2CF-FE0E905D30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178" y="555214"/>
            <a:ext cx="6786868" cy="57455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6" descr="Slika na kojoj se prikazuje na otvorenom, sjedenje, ulica, pločnik&#10;&#10;Opis je automatski generiran">
            <a:extLst>
              <a:ext uri="{FF2B5EF4-FFF2-40B4-BE49-F238E27FC236}">
                <a16:creationId xmlns:a16="http://schemas.microsoft.com/office/drawing/2014/main" id="{41EF4C9A-5D19-4462-ADE1-09E7D4802F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510" y="1183343"/>
            <a:ext cx="4046128" cy="57075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4" descr="Slika na kojoj se prikazuje trava, na otvorenom, polje, zgrada&#10;&#10;Opis je automatski generiran">
            <a:extLst>
              <a:ext uri="{FF2B5EF4-FFF2-40B4-BE49-F238E27FC236}">
                <a16:creationId xmlns:a16="http://schemas.microsoft.com/office/drawing/2014/main" id="{FCBCDBEC-7D89-474C-B2FE-70666D8E20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957" y="9"/>
            <a:ext cx="4029001" cy="57075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8" descr="Slika na kojoj se prikazuje ograda, osoba, zgrada, na zatvorenom&#10;&#10;Opis je automatski generiran">
            <a:extLst>
              <a:ext uri="{FF2B5EF4-FFF2-40B4-BE49-F238E27FC236}">
                <a16:creationId xmlns:a16="http://schemas.microsoft.com/office/drawing/2014/main" id="{B775FA07-D97A-4866-A795-3B902B4AB0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9344" y="1183343"/>
            <a:ext cx="4012652" cy="57075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958F58-E97B-4130-8BAE-E0484DEA96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1582" y="804516"/>
            <a:ext cx="9603275" cy="3515694"/>
          </a:xfrm>
        </p:spPr>
        <p:txBody>
          <a:bodyPr/>
          <a:lstStyle/>
          <a:p>
            <a:pPr lvl="0"/>
            <a:r>
              <a:rPr lang="hr-HR" sz="9600">
                <a:latin typeface="Arial Nova" pitchFamily="34"/>
              </a:rPr>
              <a:t>Kolíňany</a:t>
            </a:r>
            <a:br>
              <a:rPr lang="hr-HR">
                <a:latin typeface="Linux Libertine"/>
              </a:rPr>
            </a:br>
            <a:endParaRPr lang="hr-H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98BA1C50-CBEB-4D87-B9A1-D631C98F1689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4" descr="Slika na kojoj se prikazuje na otvorenom, trava, osoba, stajanje&#10;&#10;Opis je automatski generiran">
            <a:extLst>
              <a:ext uri="{FF2B5EF4-FFF2-40B4-BE49-F238E27FC236}">
                <a16:creationId xmlns:a16="http://schemas.microsoft.com/office/drawing/2014/main" id="{AF4B32BC-0EA8-4489-99CB-CDFA906985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1" y="321731"/>
            <a:ext cx="5674894" cy="30174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8" descr="Slika na kojoj se prikazuje na otvorenom, pas, cesta, malo&#10;&#10;Opis je automatski generiran">
            <a:extLst>
              <a:ext uri="{FF2B5EF4-FFF2-40B4-BE49-F238E27FC236}">
                <a16:creationId xmlns:a16="http://schemas.microsoft.com/office/drawing/2014/main" id="{3EFD4281-7494-4218-A9AB-3148CCC376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1" y="3510857"/>
            <a:ext cx="5674894" cy="2789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6" descr="Slika na kojoj se prikazuje trava, na otvorenom, sisavac, polje&#10;&#10;Opis je automatski generiran">
            <a:extLst>
              <a:ext uri="{FF2B5EF4-FFF2-40B4-BE49-F238E27FC236}">
                <a16:creationId xmlns:a16="http://schemas.microsoft.com/office/drawing/2014/main" id="{95E87830-F227-47AA-B828-C106E85C40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0" y="321731"/>
            <a:ext cx="5674894" cy="59790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F0C22F91-9C26-4390-B7C9-4740C6DCC713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10" descr="Slika na kojoj se prikazuje na zatvorenom, mačka, muškarac, kuhinja&#10;&#10;Opis je automatski generiran">
            <a:extLst>
              <a:ext uri="{FF2B5EF4-FFF2-40B4-BE49-F238E27FC236}">
                <a16:creationId xmlns:a16="http://schemas.microsoft.com/office/drawing/2014/main" id="{C000D9A6-84D8-45AB-9F2F-72E9C35AAE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1" y="321731"/>
            <a:ext cx="3084024" cy="30214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6" descr="Slika na kojoj se prikazuje na zatvorenom, muškarac, sjedenje, kuhinja&#10;&#10;Opis je automatski generiran">
            <a:extLst>
              <a:ext uri="{FF2B5EF4-FFF2-40B4-BE49-F238E27FC236}">
                <a16:creationId xmlns:a16="http://schemas.microsoft.com/office/drawing/2014/main" id="{4F77BDA7-C0C8-46C1-98D3-0B284C91C3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1" y="3514853"/>
            <a:ext cx="3084024" cy="27859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 descr="Slika na kojoj se prikazuje na otvorenom, cesta, ulica, strana&#10;&#10;Opis je automatski generiran">
            <a:extLst>
              <a:ext uri="{FF2B5EF4-FFF2-40B4-BE49-F238E27FC236}">
                <a16:creationId xmlns:a16="http://schemas.microsoft.com/office/drawing/2014/main" id="{380C9A50-FE6D-4B28-B352-807D80F586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282" y="321731"/>
            <a:ext cx="4043248" cy="59790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8" descr="Slika na kojoj se prikazuje na zatvorenom, zgrada, metal, kuhinja&#10;&#10;Opis je automatski generiran">
            <a:extLst>
              <a:ext uri="{FF2B5EF4-FFF2-40B4-BE49-F238E27FC236}">
                <a16:creationId xmlns:a16="http://schemas.microsoft.com/office/drawing/2014/main" id="{CDD1DBA7-1F03-4178-8B17-A589865BAD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4067" y="321731"/>
            <a:ext cx="4036198" cy="59790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j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63</Words>
  <Application>Microsoft Office PowerPoint</Application>
  <PresentationFormat>Widescreen</PresentationFormat>
  <Paragraphs>13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Nova</vt:lpstr>
      <vt:lpstr>Calibri</vt:lpstr>
      <vt:lpstr>Gill Sans MT</vt:lpstr>
      <vt:lpstr>Helvetica</vt:lpstr>
      <vt:lpstr>Linux Libertine</vt:lpstr>
      <vt:lpstr>Trebuchet MS</vt:lpstr>
      <vt:lpstr>Galerija</vt:lpstr>
      <vt:lpstr>Erasmus+ mobilnost  Slovenská poľnohospodárska univerzita v Nitre</vt:lpstr>
      <vt:lpstr>O sveučilištu</vt:lpstr>
      <vt:lpstr>PowerPoint Presentation</vt:lpstr>
      <vt:lpstr>PowerPoint Presentation</vt:lpstr>
      <vt:lpstr>PowerPoint Presentation</vt:lpstr>
      <vt:lpstr>PowerPoint Presentation</vt:lpstr>
      <vt:lpstr>Kolíňany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Velika hvala na obrazovanju i iskustvu: Prof. Ing. Marko Halo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Slovenská poľnohospodárska univerzita v Nitre</dc:title>
  <dc:creator>Dominik Štimac</dc:creator>
  <cp:lastModifiedBy>Andreas Mađerić</cp:lastModifiedBy>
  <cp:revision>1</cp:revision>
  <dcterms:created xsi:type="dcterms:W3CDTF">2020-10-15T16:00:17Z</dcterms:created>
  <dcterms:modified xsi:type="dcterms:W3CDTF">2020-10-23T12:15:15Z</dcterms:modified>
</cp:coreProperties>
</file>